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media/image5.webp" ContentType="image/webp"/>
  <Override PartName="/ppt/media/image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7"/>
  </p:notesMasterIdLst>
  <p:handoutMasterIdLst>
    <p:handoutMasterId r:id="rId29"/>
  </p:handoutMasterIdLst>
  <p:sldIdLst>
    <p:sldId id="257" r:id="rId4"/>
    <p:sldId id="309" r:id="rId5"/>
    <p:sldId id="347" r:id="rId6"/>
    <p:sldId id="349" r:id="rId7"/>
    <p:sldId id="350" r:id="rId8"/>
    <p:sldId id="344" r:id="rId9"/>
    <p:sldId id="345" r:id="rId10"/>
    <p:sldId id="346" r:id="rId11"/>
    <p:sldId id="348" r:id="rId12"/>
    <p:sldId id="351" r:id="rId13"/>
    <p:sldId id="352" r:id="rId14"/>
    <p:sldId id="391" r:id="rId15"/>
    <p:sldId id="258" r:id="rId16"/>
    <p:sldId id="261" r:id="rId18"/>
    <p:sldId id="395" r:id="rId19"/>
    <p:sldId id="397" r:id="rId20"/>
    <p:sldId id="398" r:id="rId21"/>
    <p:sldId id="399" r:id="rId22"/>
    <p:sldId id="400" r:id="rId23"/>
    <p:sldId id="308" r:id="rId24"/>
    <p:sldId id="393" r:id="rId25"/>
    <p:sldId id="394" r:id="rId26"/>
    <p:sldId id="392" r:id="rId27"/>
    <p:sldId id="396" r:id="rId28"/>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7901" initials="1" lastIdx="4" clrIdx="0"/>
  <p:cmAuthor id="2" name="liuchang"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94660"/>
  </p:normalViewPr>
  <p:slideViewPr>
    <p:cSldViewPr snapToGrid="0">
      <p:cViewPr>
        <p:scale>
          <a:sx n="75" d="100"/>
          <a:sy n="75" d="100"/>
        </p:scale>
        <p:origin x="806" y="7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tags" Target="tags/tag75.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24T10:06:17.742" idx="1">
    <p:pos x="7330" y="984"/>
    <p:text>路径规划即在指定环境中，从开始位置和目标位置之间找到一条无碰撞的运动路径。</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9EBB6-FE1B-4536-B633-3AD9295A3D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0C00-3AB0-47EE-8BA1-B3697A5098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DE73FEF-BA20-49AB-A8F3-049A785B2B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F45EFEC-ECBE-46E4-829F-A31B39AD66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CD3868-86A8-4D1B-B262-0645B9DEEE9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F45EFEC-ECBE-46E4-829F-A31B39AD66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CD3868-86A8-4D1B-B262-0645B9DEEE9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F45EFEC-ECBE-46E4-829F-A31B39AD66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CD3868-86A8-4D1B-B262-0645B9DEEE9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F45EFEC-ECBE-46E4-829F-A31B39AD66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CD3868-86A8-4D1B-B262-0645B9DEEE96}" type="slidenum">
              <a:rPr lang="zh-CN" altLang="en-US" smtClean="0"/>
            </a:fld>
            <a:endParaRPr lang="zh-CN" altLang="en-US"/>
          </a:p>
        </p:txBody>
      </p:sp>
      <p:pic>
        <p:nvPicPr>
          <p:cNvPr id="7" name="图片 6"/>
          <p:cNvPicPr>
            <a:picLocks noChangeAspect="1"/>
          </p:cNvPicPr>
          <p:nvPr userDrawn="1"/>
        </p:nvPicPr>
        <p:blipFill>
          <a:blip r:embed="rId2"/>
          <a:stretch>
            <a:fillRect/>
          </a:stretch>
        </p:blipFill>
        <p:spPr>
          <a:xfrm>
            <a:off x="10844065" y="18255"/>
            <a:ext cx="1347935" cy="1325563"/>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F45EFEC-ECBE-46E4-829F-A31B39AD665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CD3868-86A8-4D1B-B262-0645B9DEEE96}" type="slidenum">
              <a:rPr lang="zh-CN" altLang="en-US" smtClean="0"/>
            </a:fld>
            <a:endParaRPr lang="zh-CN" altLang="en-US"/>
          </a:p>
        </p:txBody>
      </p:sp>
      <p:pic>
        <p:nvPicPr>
          <p:cNvPr id="7" name="图片 6"/>
          <p:cNvPicPr>
            <a:picLocks noChangeAspect="1"/>
          </p:cNvPicPr>
          <p:nvPr userDrawn="1"/>
        </p:nvPicPr>
        <p:blipFill>
          <a:blip r:embed="rId2"/>
          <a:stretch>
            <a:fillRect/>
          </a:stretch>
        </p:blipFill>
        <p:spPr>
          <a:xfrm>
            <a:off x="10897386" y="0"/>
            <a:ext cx="1294614" cy="127312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F45EFEC-ECBE-46E4-829F-A31B39AD66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CD3868-86A8-4D1B-B262-0645B9DEEE9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F45EFEC-ECBE-46E4-829F-A31B39AD665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CD3868-86A8-4D1B-B262-0645B9DEEE9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F45EFEC-ECBE-46E4-829F-A31B39AD665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CD3868-86A8-4D1B-B262-0645B9DEEE9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F45EFEC-ECBE-46E4-829F-A31B39AD665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CD3868-86A8-4D1B-B262-0645B9DEEE9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F45EFEC-ECBE-46E4-829F-A31B39AD66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CD3868-86A8-4D1B-B262-0645B9DEEE9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F45EFEC-ECBE-46E4-829F-A31B39AD665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CD3868-86A8-4D1B-B262-0645B9DEEE9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45EFEC-ECBE-46E4-829F-A31B39AD665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D3868-86A8-4D1B-B262-0645B9DEEE9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25.jpeg"/><Relationship Id="rId7" Type="http://schemas.openxmlformats.org/officeDocument/2006/relationships/image" Target="../media/image24.jpeg"/><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3" Type="http://schemas.openxmlformats.org/officeDocument/2006/relationships/notesSlide" Target="../notesSlides/notesSlide1.xml"/><Relationship Id="rId12" Type="http://schemas.openxmlformats.org/officeDocument/2006/relationships/slideLayout" Target="../slideLayouts/slideLayout2.xml"/><Relationship Id="rId11" Type="http://schemas.openxmlformats.org/officeDocument/2006/relationships/image" Target="../media/image28.jpeg"/><Relationship Id="rId10" Type="http://schemas.openxmlformats.org/officeDocument/2006/relationships/image" Target="../media/image27.jpe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65.xml"/><Relationship Id="rId4" Type="http://schemas.openxmlformats.org/officeDocument/2006/relationships/image" Target="../media/image1.png"/><Relationship Id="rId3" Type="http://schemas.openxmlformats.org/officeDocument/2006/relationships/tags" Target="../tags/tag64.xml"/><Relationship Id="rId2" Type="http://schemas.openxmlformats.org/officeDocument/2006/relationships/image" Target="../media/image29.png"/><Relationship Id="rId1" Type="http://schemas.openxmlformats.org/officeDocument/2006/relationships/tags" Target="../tags/tag63.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66.xml"/><Relationship Id="rId2" Type="http://schemas.openxmlformats.org/officeDocument/2006/relationships/image" Target="../media/image31.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7.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8.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9.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70.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tags" Target="../tags/tag73.xml"/><Relationship Id="rId5" Type="http://schemas.openxmlformats.org/officeDocument/2006/relationships/image" Target="../media/image37.jpeg"/><Relationship Id="rId4" Type="http://schemas.openxmlformats.org/officeDocument/2006/relationships/tags" Target="../tags/tag72.xml"/><Relationship Id="rId3" Type="http://schemas.openxmlformats.org/officeDocument/2006/relationships/image" Target="../media/image36.jpeg"/><Relationship Id="rId2" Type="http://schemas.openxmlformats.org/officeDocument/2006/relationships/image" Target="../media/image35.png"/><Relationship Id="rId11" Type="http://schemas.openxmlformats.org/officeDocument/2006/relationships/comments" Target="../comments/comment1.xml"/><Relationship Id="rId10" Type="http://schemas.openxmlformats.org/officeDocument/2006/relationships/slideLayout" Target="../slideLayouts/slideLayout2.xml"/><Relationship Id="rId1" Type="http://schemas.openxmlformats.org/officeDocument/2006/relationships/tags" Target="../tags/tag7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webp"/><Relationship Id="rId1" Type="http://schemas.openxmlformats.org/officeDocument/2006/relationships/image" Target="../media/image5.webp"/></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b="1" dirty="0">
                <a:latin typeface="金山云技术体" charset="-122"/>
                <a:ea typeface="金山云技术体" charset="-122"/>
                <a:cs typeface="金山云技术体" charset="-122"/>
                <a:sym typeface="金山云技术体" charset="-122"/>
              </a:rPr>
              <a:t>经典人工智能方法之约束推理与智能规划</a:t>
            </a:r>
            <a:br>
              <a:rPr lang="zh-CN" altLang="en-US" sz="4800" b="1" dirty="0">
                <a:latin typeface="金山云技术体" charset="-122"/>
                <a:ea typeface="金山云技术体" charset="-122"/>
                <a:cs typeface="金山云技术体" charset="-122"/>
                <a:sym typeface="金山云技术体" charset="-122"/>
              </a:rPr>
            </a:br>
            <a:r>
              <a:rPr lang="en-US" altLang="zh-CN" sz="3600" b="1" dirty="0">
                <a:latin typeface="金山云技术体" charset="-122"/>
                <a:ea typeface="金山云技术体" charset="-122"/>
                <a:cs typeface="金山云技术体" charset="-122"/>
                <a:sym typeface="金山云技术体" charset="-122"/>
              </a:rPr>
              <a:t>——AIGC</a:t>
            </a:r>
            <a:r>
              <a:rPr lang="zh-CN" altLang="en-US" sz="3600" b="1" dirty="0">
                <a:latin typeface="金山云技术体" charset="-122"/>
                <a:ea typeface="金山云技术体" charset="-122"/>
                <a:cs typeface="金山云技术体" charset="-122"/>
                <a:sym typeface="金山云技术体" charset="-122"/>
              </a:rPr>
              <a:t>时代仍需磨砺的</a:t>
            </a:r>
            <a:r>
              <a:rPr lang="en-US" altLang="zh-CN" sz="3600" b="1" dirty="0">
                <a:latin typeface="金山云技术体" charset="-122"/>
                <a:ea typeface="金山云技术体" charset="-122"/>
                <a:cs typeface="金山云技术体" charset="-122"/>
                <a:sym typeface="金山云技术体" charset="-122"/>
              </a:rPr>
              <a:t>AI</a:t>
            </a:r>
            <a:r>
              <a:rPr lang="zh-CN" altLang="en-US" sz="3600" b="1" dirty="0">
                <a:latin typeface="金山云技术体" charset="-122"/>
                <a:ea typeface="金山云技术体" charset="-122"/>
                <a:cs typeface="金山云技术体" charset="-122"/>
                <a:sym typeface="金山云技术体" charset="-122"/>
              </a:rPr>
              <a:t>芒刃</a:t>
            </a:r>
            <a:endParaRPr lang="en-US" altLang="zh-CN" sz="3600" b="1" dirty="0">
              <a:latin typeface="金山云技术体" charset="-122"/>
              <a:ea typeface="金山云技术体" charset="-122"/>
              <a:cs typeface="金山云技术体" charset="-122"/>
              <a:sym typeface="金山云技术体" charset="-122"/>
            </a:endParaRPr>
          </a:p>
        </p:txBody>
      </p:sp>
      <p:pic>
        <p:nvPicPr>
          <p:cNvPr id="6" name="图片 5"/>
          <p:cNvPicPr>
            <a:picLocks noChangeAspect="1"/>
          </p:cNvPicPr>
          <p:nvPr/>
        </p:nvPicPr>
        <p:blipFill>
          <a:blip r:embed="rId1"/>
          <a:stretch>
            <a:fillRect/>
          </a:stretch>
        </p:blipFill>
        <p:spPr>
          <a:xfrm>
            <a:off x="10874060" y="0"/>
            <a:ext cx="1317940" cy="1296066"/>
          </a:xfrm>
          <a:prstGeom prst="rect">
            <a:avLst/>
          </a:prstGeom>
        </p:spPr>
      </p:pic>
      <p:pic>
        <p:nvPicPr>
          <p:cNvPr id="7" name="图片 6"/>
          <p:cNvPicPr>
            <a:picLocks noChangeAspect="1"/>
          </p:cNvPicPr>
          <p:nvPr/>
        </p:nvPicPr>
        <p:blipFill>
          <a:blip r:embed="rId1"/>
          <a:stretch>
            <a:fillRect/>
          </a:stretch>
        </p:blipFill>
        <p:spPr>
          <a:xfrm>
            <a:off x="10863316" y="23688"/>
            <a:ext cx="1317940" cy="12960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1.</a:t>
            </a:r>
            <a:r>
              <a:rPr lang="zh-CN" altLang="en-US" b="1">
                <a:sym typeface="+mn-ea"/>
              </a:rPr>
              <a:t>历史的视角</a:t>
            </a:r>
            <a:endParaRPr lang="zh-CN" altLang="en-US"/>
          </a:p>
        </p:txBody>
      </p:sp>
      <p:sp>
        <p:nvSpPr>
          <p:cNvPr id="3" name="内容占位符 2"/>
          <p:cNvSpPr>
            <a:spLocks noGrp="1"/>
          </p:cNvSpPr>
          <p:nvPr>
            <p:ph idx="1"/>
          </p:nvPr>
        </p:nvSpPr>
        <p:spPr>
          <a:xfrm>
            <a:off x="6498590" y="1825625"/>
            <a:ext cx="5440680" cy="4351655"/>
          </a:xfrm>
        </p:spPr>
        <p:txBody>
          <a:bodyPr>
            <a:normAutofit lnSpcReduction="10000"/>
          </a:bodyPr>
          <a:p>
            <a:pPr marL="0" indent="0">
              <a:buNone/>
            </a:pPr>
            <a:r>
              <a:rPr lang="zh-CN" altLang="en-US" sz="2220"/>
              <a:t>人工智能规划起源于状态空间搜索、定理证明和控制理论的研究，以及机器人技术、调度和其它领域的实际需要 。</a:t>
            </a:r>
            <a:endParaRPr lang="zh-CN" altLang="en-US" sz="2220"/>
          </a:p>
          <a:p>
            <a:pPr marL="0" indent="0">
              <a:buNone/>
            </a:pPr>
            <a:r>
              <a:rPr lang="zh-CN" altLang="en-US" sz="2220"/>
              <a:t>STRIPS 是第一个主流规划系统，形象地说明了这些领域的相互作用。STRIPS是作为SRI的Shakey机器人项目软件的规划部分而设计的。</a:t>
            </a:r>
            <a:endParaRPr lang="zh-CN" altLang="en-US" sz="2220"/>
          </a:p>
          <a:p>
            <a:pPr marL="0" indent="0">
              <a:buNone/>
            </a:pPr>
            <a:r>
              <a:rPr lang="zh-CN" altLang="en-US" sz="2220"/>
              <a:t>它的整体控制结构以 GPS（通用问题求解器，General Problem Solver，一个使用手段目标分析（means-ends analysis）的状态空间搜索系统）为模型。</a:t>
            </a:r>
            <a:endParaRPr lang="zh-CN" altLang="en-US" sz="2220"/>
          </a:p>
          <a:p>
            <a:pPr marL="0" indent="0">
              <a:buNone/>
            </a:pPr>
            <a:r>
              <a:rPr lang="zh-CN" altLang="en-US" sz="2220"/>
              <a:t>STRIPS采用了 QA3定理证明系统的一个版本作为用来确定行动前提的真值的子程序。</a:t>
            </a:r>
            <a:endParaRPr lang="zh-CN" altLang="en-US" sz="2220"/>
          </a:p>
        </p:txBody>
      </p:sp>
      <p:pic>
        <p:nvPicPr>
          <p:cNvPr id="4" name="图片 3"/>
          <p:cNvPicPr/>
          <p:nvPr/>
        </p:nvPicPr>
        <p:blipFill>
          <a:blip r:embed="rId1"/>
        </p:blipFill>
        <p:spPr>
          <a:xfrm>
            <a:off x="916940" y="1929130"/>
            <a:ext cx="5388610" cy="4145280"/>
          </a:xfrm>
          <a:prstGeom prst="rect">
            <a:avLst/>
          </a:prstGeom>
        </p:spPr>
      </p:pic>
      <p:sp>
        <p:nvSpPr>
          <p:cNvPr id="5" name="文本框 4"/>
          <p:cNvSpPr txBox="1"/>
          <p:nvPr/>
        </p:nvSpPr>
        <p:spPr>
          <a:xfrm>
            <a:off x="782320" y="6177280"/>
            <a:ext cx="11047095" cy="583565"/>
          </a:xfrm>
          <a:prstGeom prst="rect">
            <a:avLst/>
          </a:prstGeom>
        </p:spPr>
        <p:txBody>
          <a:bodyPr wrap="square">
            <a:spAutoFit/>
          </a:bodyPr>
          <a:p>
            <a:pPr marL="0" indent="0" algn="l">
              <a:spcAft>
                <a:spcPct val="0"/>
              </a:spcAft>
            </a:pPr>
            <a:r>
              <a:rPr lang="en-US" altLang="zh-CN" sz="1600" b="1" i="0">
                <a:solidFill>
                  <a:schemeClr val="tx1"/>
                </a:solidFill>
                <a:latin typeface="Times New Roman" panose="02020603050405020304" pitchFamily="18" charset="0"/>
                <a:ea typeface="Helvetica Neue"/>
                <a:cs typeface="Times New Roman" panose="02020603050405020304" pitchFamily="18" charset="0"/>
              </a:rPr>
              <a:t>Fikes R E, Nilsson N J</a:t>
            </a:r>
            <a:r>
              <a:rPr lang="zh-CN" altLang="en-US" sz="1600" b="1" i="0">
                <a:solidFill>
                  <a:schemeClr val="tx1"/>
                </a:solidFill>
                <a:latin typeface="Times New Roman" panose="02020603050405020304" pitchFamily="18" charset="0"/>
                <a:ea typeface="Helvetica Neue"/>
                <a:cs typeface="Times New Roman" panose="02020603050405020304" pitchFamily="18" charset="0"/>
              </a:rPr>
              <a:t>．</a:t>
            </a:r>
            <a:r>
              <a:rPr lang="en-US" altLang="zh-CN" sz="1600" b="1" i="0">
                <a:solidFill>
                  <a:schemeClr val="tx1"/>
                </a:solidFill>
                <a:latin typeface="Times New Roman" panose="02020603050405020304" pitchFamily="18" charset="0"/>
                <a:ea typeface="Helvetica Neue"/>
                <a:cs typeface="Times New Roman" panose="02020603050405020304" pitchFamily="18" charset="0"/>
              </a:rPr>
              <a:t>STRIPS: A new approach to the application of theorem proving to problem solving</a:t>
            </a:r>
            <a:r>
              <a:rPr lang="zh-CN" altLang="en-US" sz="1600" b="1" i="0">
                <a:solidFill>
                  <a:schemeClr val="tx1"/>
                </a:solidFill>
                <a:latin typeface="Times New Roman" panose="02020603050405020304" pitchFamily="18" charset="0"/>
                <a:ea typeface="Helvetica Neue"/>
                <a:cs typeface="Times New Roman" panose="02020603050405020304" pitchFamily="18" charset="0"/>
              </a:rPr>
              <a:t>．</a:t>
            </a:r>
            <a:r>
              <a:rPr lang="en-US" altLang="zh-CN" sz="1600" b="1" i="0">
                <a:solidFill>
                  <a:schemeClr val="tx1"/>
                </a:solidFill>
                <a:latin typeface="Times New Roman" panose="02020603050405020304" pitchFamily="18" charset="0"/>
                <a:ea typeface="Helvetica Neue"/>
                <a:cs typeface="Times New Roman" panose="02020603050405020304" pitchFamily="18" charset="0"/>
              </a:rPr>
              <a:t>Artificial intelligence</a:t>
            </a:r>
            <a:r>
              <a:rPr lang="zh-CN" altLang="en-US" sz="1600" b="1" i="0">
                <a:solidFill>
                  <a:schemeClr val="tx1"/>
                </a:solidFill>
                <a:latin typeface="Times New Roman" panose="02020603050405020304" pitchFamily="18" charset="0"/>
                <a:ea typeface="Helvetica Neue"/>
                <a:cs typeface="Times New Roman" panose="02020603050405020304" pitchFamily="18" charset="0"/>
              </a:rPr>
              <a:t>．</a:t>
            </a:r>
            <a:r>
              <a:rPr lang="en-US" altLang="zh-CN" sz="1600" b="1" i="0">
                <a:solidFill>
                  <a:schemeClr val="tx1"/>
                </a:solidFill>
                <a:latin typeface="Times New Roman" panose="02020603050405020304" pitchFamily="18" charset="0"/>
                <a:ea typeface="Helvetica Neue"/>
                <a:cs typeface="Times New Roman" panose="02020603050405020304" pitchFamily="18" charset="0"/>
              </a:rPr>
              <a:t>1971</a:t>
            </a:r>
            <a:r>
              <a:rPr lang="zh-CN" altLang="en-US" sz="1600" b="1" i="0">
                <a:solidFill>
                  <a:schemeClr val="tx1"/>
                </a:solidFill>
                <a:latin typeface="Times New Roman" panose="02020603050405020304" pitchFamily="18" charset="0"/>
                <a:ea typeface="Helvetica Neue"/>
                <a:cs typeface="Times New Roman" panose="02020603050405020304" pitchFamily="18" charset="0"/>
              </a:rPr>
              <a:t>．</a:t>
            </a:r>
            <a:r>
              <a:rPr lang="en-US" altLang="zh-CN" sz="1600" b="1" i="0">
                <a:solidFill>
                  <a:schemeClr val="tx1"/>
                </a:solidFill>
                <a:latin typeface="Times New Roman" panose="02020603050405020304" pitchFamily="18" charset="0"/>
                <a:ea typeface="Helvetica Neue"/>
                <a:cs typeface="Times New Roman" panose="02020603050405020304" pitchFamily="18" charset="0"/>
              </a:rPr>
              <a:t>2(3-4): 189-208</a:t>
            </a:r>
            <a:endParaRPr lang="en-US" altLang="zh-CN" sz="1600" b="1" i="0">
              <a:solidFill>
                <a:schemeClr val="tx1"/>
              </a:solidFill>
              <a:latin typeface="Times New Roman" panose="02020603050405020304" pitchFamily="18" charset="0"/>
              <a:ea typeface="Helvetica Neue"/>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1.</a:t>
            </a:r>
            <a:r>
              <a:rPr lang="zh-CN" altLang="en-US" b="1">
                <a:sym typeface="+mn-ea"/>
              </a:rPr>
              <a:t>历史的视角</a:t>
            </a:r>
            <a:endParaRPr lang="zh-CN" altLang="en-US"/>
          </a:p>
        </p:txBody>
      </p:sp>
      <p:sp>
        <p:nvSpPr>
          <p:cNvPr id="3" name="内容占位符 2"/>
          <p:cNvSpPr>
            <a:spLocks noGrp="1"/>
          </p:cNvSpPr>
          <p:nvPr>
            <p:ph idx="1"/>
          </p:nvPr>
        </p:nvSpPr>
        <p:spPr>
          <a:xfrm>
            <a:off x="4538980" y="1825625"/>
            <a:ext cx="6814820" cy="2752725"/>
          </a:xfrm>
        </p:spPr>
        <p:txBody>
          <a:bodyPr/>
          <a:p>
            <a:r>
              <a:rPr lang="zh-CN" altLang="en-US" sz="2400"/>
              <a:t>1968年，与 Peter E. Hart、Bertram Raphael共同发明出 A* 搜索算法，为人工智能领域带来了重大的影响</a:t>
            </a:r>
            <a:endParaRPr lang="zh-CN" altLang="en-US" sz="2400"/>
          </a:p>
          <a:p>
            <a:r>
              <a:rPr lang="zh-CN" altLang="en-US" sz="2400"/>
              <a:t>开创了自动实时规划（Automated Temporal Planning）这一领域.</a:t>
            </a:r>
            <a:endParaRPr lang="zh-CN" altLang="en-US" sz="2400"/>
          </a:p>
          <a:p>
            <a:r>
              <a:rPr lang="zh-CN" altLang="en-US" sz="2400"/>
              <a:t>1971年，与Richard Earl Fikes一同发明了STRIPS（斯坦福研究所问题求解系统）规划系统。</a:t>
            </a:r>
            <a:endParaRPr lang="zh-CN" altLang="en-US" sz="2400"/>
          </a:p>
        </p:txBody>
      </p:sp>
      <p:pic>
        <p:nvPicPr>
          <p:cNvPr id="4" name="图片 3"/>
          <p:cNvPicPr/>
          <p:nvPr/>
        </p:nvPicPr>
        <p:blipFill>
          <a:blip r:embed="rId1"/>
        </p:blipFill>
        <p:spPr>
          <a:xfrm>
            <a:off x="1463040" y="2127250"/>
            <a:ext cx="2228215" cy="2801620"/>
          </a:xfrm>
          <a:prstGeom prst="rect">
            <a:avLst/>
          </a:prstGeom>
        </p:spPr>
      </p:pic>
      <p:sp>
        <p:nvSpPr>
          <p:cNvPr id="5" name="文本框 4"/>
          <p:cNvSpPr txBox="1"/>
          <p:nvPr/>
        </p:nvSpPr>
        <p:spPr>
          <a:xfrm>
            <a:off x="502920" y="5135245"/>
            <a:ext cx="3774440" cy="314960"/>
          </a:xfrm>
          <a:prstGeom prst="rect">
            <a:avLst/>
          </a:prstGeom>
        </p:spPr>
        <p:txBody>
          <a:bodyPr>
            <a:noAutofit/>
          </a:bodyPr>
          <a:p>
            <a:pPr marL="0" indent="213360">
              <a:spcAft>
                <a:spcPct val="0"/>
              </a:spcAft>
            </a:pPr>
            <a:r>
              <a:rPr lang="zh-CN" altLang="en-US" sz="1400" b="1">
                <a:solidFill>
                  <a:srgbClr val="333333"/>
                </a:solidFill>
                <a:latin typeface="Helvetica Neue"/>
                <a:ea typeface="Helvetica Neue"/>
              </a:rPr>
              <a:t>尼尔森（</a:t>
            </a:r>
            <a:r>
              <a:rPr lang="en-US" altLang="zh-CN" sz="1400" b="1">
                <a:solidFill>
                  <a:srgbClr val="333333"/>
                </a:solidFill>
                <a:latin typeface="Helvetica Neue"/>
                <a:ea typeface="Helvetica Neue"/>
              </a:rPr>
              <a:t>Nils John Nilsson</a:t>
            </a:r>
            <a:r>
              <a:rPr lang="zh-CN" altLang="en-US" sz="1400" b="1">
                <a:solidFill>
                  <a:srgbClr val="333333"/>
                </a:solidFill>
                <a:latin typeface="Helvetica Neue"/>
                <a:ea typeface="Helvetica Neue"/>
              </a:rPr>
              <a:t>，</a:t>
            </a:r>
            <a:r>
              <a:rPr lang="en-US" altLang="zh-CN" sz="1400" b="1">
                <a:solidFill>
                  <a:srgbClr val="333333"/>
                </a:solidFill>
                <a:latin typeface="Helvetica Neue"/>
                <a:ea typeface="Helvetica Neue"/>
              </a:rPr>
              <a:t>1933—2019</a:t>
            </a:r>
            <a:r>
              <a:rPr lang="zh-CN" altLang="en-US" sz="1400" b="1">
                <a:solidFill>
                  <a:srgbClr val="333333"/>
                </a:solidFill>
                <a:latin typeface="Helvetica Neue"/>
                <a:ea typeface="Helvetica Neue"/>
              </a:rPr>
              <a:t>）</a:t>
            </a:r>
            <a:endParaRPr lang="zh-CN" altLang="en-US" sz="1400" b="1">
              <a:solidFill>
                <a:srgbClr val="333333"/>
              </a:solidFill>
              <a:latin typeface="Helvetica Neue"/>
              <a:ea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2.</a:t>
            </a:r>
            <a:r>
              <a:rPr lang="zh-CN" altLang="en-US" b="1">
                <a:sym typeface="+mn-ea"/>
              </a:rPr>
              <a:t>研究现状与探索</a:t>
            </a:r>
            <a:endParaRPr lang="zh-CN" altLang="en-US" b="1">
              <a:sym typeface="+mn-ea"/>
            </a:endParaRPr>
          </a:p>
        </p:txBody>
      </p:sp>
      <p:pic>
        <p:nvPicPr>
          <p:cNvPr id="4" name="图片 3"/>
          <p:cNvPicPr>
            <a:picLocks noChangeAspect="1"/>
          </p:cNvPicPr>
          <p:nvPr/>
        </p:nvPicPr>
        <p:blipFill>
          <a:blip r:embed="rId1"/>
          <a:stretch>
            <a:fillRect/>
          </a:stretch>
        </p:blipFill>
        <p:spPr>
          <a:xfrm>
            <a:off x="3348867" y="2852173"/>
            <a:ext cx="8728915" cy="3940724"/>
          </a:xfrm>
          <a:prstGeom prst="rect">
            <a:avLst/>
          </a:prstGeom>
        </p:spPr>
      </p:pic>
      <p:pic>
        <p:nvPicPr>
          <p:cNvPr id="5" name="图片 4"/>
          <p:cNvPicPr>
            <a:picLocks noChangeAspect="1"/>
          </p:cNvPicPr>
          <p:nvPr/>
        </p:nvPicPr>
        <p:blipFill>
          <a:blip r:embed="rId2"/>
          <a:stretch>
            <a:fillRect/>
          </a:stretch>
        </p:blipFill>
        <p:spPr>
          <a:xfrm>
            <a:off x="1955816" y="2852173"/>
            <a:ext cx="1315884" cy="1762415"/>
          </a:xfrm>
          <a:prstGeom prst="rect">
            <a:avLst/>
          </a:prstGeom>
        </p:spPr>
      </p:pic>
      <p:sp>
        <p:nvSpPr>
          <p:cNvPr id="9" name="文本框 8"/>
          <p:cNvSpPr txBox="1"/>
          <p:nvPr/>
        </p:nvSpPr>
        <p:spPr>
          <a:xfrm>
            <a:off x="1241186" y="4822535"/>
            <a:ext cx="2442883" cy="369332"/>
          </a:xfrm>
          <a:prstGeom prst="rect">
            <a:avLst/>
          </a:prstGeom>
          <a:noFill/>
        </p:spPr>
        <p:txBody>
          <a:bodyPr wrap="square">
            <a:spAutoFit/>
          </a:bodyPr>
          <a:p>
            <a:r>
              <a:rPr lang="en-GB" altLang="zh-CN" b="0" i="0" u="none" strike="noStrike" dirty="0" err="1">
                <a:solidFill>
                  <a:srgbClr val="333333"/>
                </a:solidFill>
                <a:effectLst/>
                <a:latin typeface="Helvetica Neue" panose="02000503000000020004" pitchFamily="2" charset="0"/>
              </a:rPr>
              <a:t>Edsger</a:t>
            </a:r>
            <a:r>
              <a:rPr lang="en-GB" altLang="zh-CN" b="0" i="0" u="none" strike="noStrike" dirty="0">
                <a:solidFill>
                  <a:srgbClr val="333333"/>
                </a:solidFill>
                <a:effectLst/>
                <a:latin typeface="Helvetica Neue" panose="02000503000000020004" pitchFamily="2" charset="0"/>
              </a:rPr>
              <a:t> </a:t>
            </a:r>
            <a:r>
              <a:rPr lang="en-GB" altLang="zh-CN" b="0" i="0" u="none" strike="noStrike" dirty="0" err="1">
                <a:solidFill>
                  <a:srgbClr val="333333"/>
                </a:solidFill>
                <a:effectLst/>
                <a:latin typeface="Helvetica Neue" panose="02000503000000020004" pitchFamily="2" charset="0"/>
              </a:rPr>
              <a:t>Wybe</a:t>
            </a:r>
            <a:r>
              <a:rPr lang="en-GB" altLang="zh-CN" b="0" i="0" u="none" strike="noStrike" dirty="0">
                <a:solidFill>
                  <a:srgbClr val="333333"/>
                </a:solidFill>
                <a:effectLst/>
                <a:latin typeface="Helvetica Neue" panose="02000503000000020004" pitchFamily="2" charset="0"/>
              </a:rPr>
              <a:t> Dijkstra</a:t>
            </a:r>
            <a:endParaRPr lang="zh-CN" altLang="en-US" dirty="0"/>
          </a:p>
        </p:txBody>
      </p:sp>
      <p:pic>
        <p:nvPicPr>
          <p:cNvPr id="11" name="图片 10"/>
          <p:cNvPicPr>
            <a:picLocks noChangeAspect="1"/>
          </p:cNvPicPr>
          <p:nvPr/>
        </p:nvPicPr>
        <p:blipFill>
          <a:blip r:embed="rId3"/>
          <a:stretch>
            <a:fillRect/>
          </a:stretch>
        </p:blipFill>
        <p:spPr>
          <a:xfrm>
            <a:off x="4782185" y="1486535"/>
            <a:ext cx="800100" cy="1159510"/>
          </a:xfrm>
          <a:prstGeom prst="rect">
            <a:avLst/>
          </a:prstGeom>
        </p:spPr>
      </p:pic>
      <p:pic>
        <p:nvPicPr>
          <p:cNvPr id="13" name="图片 12"/>
          <p:cNvPicPr>
            <a:picLocks noChangeAspect="1"/>
          </p:cNvPicPr>
          <p:nvPr/>
        </p:nvPicPr>
        <p:blipFill>
          <a:blip r:embed="rId4"/>
          <a:stretch>
            <a:fillRect/>
          </a:stretch>
        </p:blipFill>
        <p:spPr>
          <a:xfrm>
            <a:off x="5725356" y="1168400"/>
            <a:ext cx="1702692" cy="1683773"/>
          </a:xfrm>
          <a:prstGeom prst="rect">
            <a:avLst/>
          </a:prstGeom>
        </p:spPr>
      </p:pic>
      <p:pic>
        <p:nvPicPr>
          <p:cNvPr id="14" name="图片 13"/>
          <p:cNvPicPr>
            <a:picLocks noChangeAspect="1"/>
          </p:cNvPicPr>
          <p:nvPr/>
        </p:nvPicPr>
        <p:blipFill>
          <a:blip r:embed="rId5"/>
          <a:stretch>
            <a:fillRect/>
          </a:stretch>
        </p:blipFill>
        <p:spPr>
          <a:xfrm>
            <a:off x="335280" y="2996565"/>
            <a:ext cx="1469390" cy="14744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3"/>
            <a:ext cx="10058400" cy="1450757"/>
          </a:xfrm>
        </p:spPr>
        <p:txBody>
          <a:bodyPr>
            <a:normAutofit/>
          </a:bodyPr>
          <a:lstStyle/>
          <a:p>
            <a:r>
              <a:rPr lang="en-US" altLang="zh-CN" sz="4000" b="1">
                <a:sym typeface="+mn-ea"/>
              </a:rPr>
              <a:t>2.</a:t>
            </a:r>
            <a:r>
              <a:rPr lang="zh-CN" altLang="en-US" sz="4000" b="1">
                <a:sym typeface="+mn-ea"/>
              </a:rPr>
              <a:t>研究现状与探索</a:t>
            </a:r>
            <a:endParaRPr lang="zh-CN" altLang="en-US" sz="4000" b="1" dirty="0">
              <a:latin typeface="黑体" panose="02010609060101010101" pitchFamily="49" charset="-122"/>
              <a:ea typeface="黑体" panose="02010609060101010101" pitchFamily="49" charset="-122"/>
            </a:endParaRPr>
          </a:p>
        </p:txBody>
      </p:sp>
      <p:sp>
        <p:nvSpPr>
          <p:cNvPr id="3" name="内容占位符 2"/>
          <p:cNvSpPr>
            <a:spLocks noGrp="1"/>
          </p:cNvSpPr>
          <p:nvPr>
            <p:ph idx="1"/>
          </p:nvPr>
        </p:nvSpPr>
        <p:spPr>
          <a:xfrm>
            <a:off x="1097280" y="1845734"/>
            <a:ext cx="10275570" cy="4440766"/>
          </a:xfrm>
        </p:spPr>
        <p:txBody>
          <a:bodyPr>
            <a:normAutofit fontScale="92500" lnSpcReduction="10000"/>
          </a:bodyPr>
          <a:lstStyle/>
          <a:p>
            <a:pPr>
              <a:buFont typeface="Wingdings" panose="05000000000000000000" pitchFamily="2" charset="2"/>
              <a:buChar char="Ø"/>
            </a:pPr>
            <a:r>
              <a:rPr lang="zh-CN" altLang="en-US" sz="3000" b="1" dirty="0">
                <a:solidFill>
                  <a:schemeClr val="tx1"/>
                </a:solidFill>
                <a:latin typeface="微软雅黑" panose="020B0503020204020204" charset="-122"/>
                <a:ea typeface="微软雅黑" panose="020B0503020204020204" charset="-122"/>
              </a:rPr>
              <a:t>约束推理与智能规划</a:t>
            </a:r>
            <a:endParaRPr lang="en-US" altLang="zh-CN" sz="3000" b="1" dirty="0">
              <a:solidFill>
                <a:schemeClr val="tx1"/>
              </a:solidFill>
              <a:latin typeface="微软雅黑" panose="020B0503020204020204" charset="-122"/>
              <a:ea typeface="微软雅黑" panose="020B0503020204020204" charset="-122"/>
            </a:endParaRPr>
          </a:p>
          <a:p>
            <a:pPr lvl="2">
              <a:buFont typeface="Wingdings" panose="05000000000000000000" pitchFamily="2" charset="2"/>
              <a:buChar char="ü"/>
            </a:pPr>
            <a:r>
              <a:rPr lang="zh-CN" altLang="en-US" sz="2000" b="1" dirty="0">
                <a:solidFill>
                  <a:schemeClr val="tx1"/>
                </a:solidFill>
              </a:rPr>
              <a:t>建模能力强</a:t>
            </a:r>
            <a:endParaRPr lang="en-US" altLang="zh-CN" sz="2000" b="1" dirty="0">
              <a:solidFill>
                <a:schemeClr val="tx1"/>
              </a:solidFill>
            </a:endParaRPr>
          </a:p>
          <a:p>
            <a:pPr lvl="2">
              <a:buFont typeface="Wingdings" panose="05000000000000000000" pitchFamily="2" charset="2"/>
              <a:buChar char="ü"/>
            </a:pPr>
            <a:r>
              <a:rPr lang="zh-CN" altLang="en-US" sz="2000" b="1" dirty="0">
                <a:solidFill>
                  <a:schemeClr val="tx1"/>
                </a:solidFill>
              </a:rPr>
              <a:t>具有可解释性</a:t>
            </a:r>
            <a:endParaRPr lang="en-US" altLang="zh-CN" sz="2000" b="1" dirty="0">
              <a:solidFill>
                <a:schemeClr val="tx1"/>
              </a:solidFill>
            </a:endParaRPr>
          </a:p>
          <a:p>
            <a:pPr lvl="2">
              <a:buFont typeface="Wingdings" panose="05000000000000000000" pitchFamily="2" charset="2"/>
              <a:buChar char="ü"/>
            </a:pPr>
            <a:r>
              <a:rPr lang="zh-CN" altLang="en-US" sz="2000" b="1" dirty="0">
                <a:solidFill>
                  <a:schemeClr val="tx1"/>
                </a:solidFill>
              </a:rPr>
              <a:t>经典人工智能方法</a:t>
            </a:r>
            <a:endParaRPr lang="en-US" altLang="zh-CN" sz="2000" b="1" dirty="0">
              <a:solidFill>
                <a:schemeClr val="tx1"/>
              </a:solidFill>
            </a:endParaRPr>
          </a:p>
          <a:p>
            <a:pPr>
              <a:buFont typeface="Wingdings" panose="05000000000000000000" pitchFamily="2" charset="2"/>
              <a:buChar char="Ø"/>
            </a:pPr>
            <a:r>
              <a:rPr lang="zh-CN" altLang="en-US" sz="3000" b="1" dirty="0">
                <a:solidFill>
                  <a:schemeClr val="tx1"/>
                </a:solidFill>
                <a:latin typeface="微软雅黑" panose="020B0503020204020204" charset="-122"/>
                <a:ea typeface="微软雅黑" panose="020B0503020204020204" charset="-122"/>
              </a:rPr>
              <a:t>人工智能研究热点</a:t>
            </a:r>
            <a:endParaRPr lang="en-US" altLang="zh-CN" sz="3000" b="1" dirty="0">
              <a:solidFill>
                <a:schemeClr val="tx1"/>
              </a:solidFill>
              <a:latin typeface="微软雅黑" panose="020B0503020204020204" charset="-122"/>
              <a:ea typeface="微软雅黑" panose="020B0503020204020204" charset="-122"/>
            </a:endParaRPr>
          </a:p>
          <a:p>
            <a:pPr lvl="2">
              <a:buFont typeface="Wingdings" panose="05000000000000000000" pitchFamily="2" charset="2"/>
              <a:buChar char="ü"/>
            </a:pPr>
            <a:r>
              <a:rPr lang="zh-CN" altLang="en-US" sz="2000" b="1" dirty="0">
                <a:solidFill>
                  <a:schemeClr val="tx1"/>
                </a:solidFill>
              </a:rPr>
              <a:t>法国</a:t>
            </a:r>
            <a:endParaRPr lang="en-US" altLang="zh-CN" sz="2000" b="1" dirty="0">
              <a:solidFill>
                <a:schemeClr val="tx1"/>
              </a:solidFill>
            </a:endParaRPr>
          </a:p>
          <a:p>
            <a:pPr lvl="2">
              <a:buFont typeface="Wingdings" panose="05000000000000000000" pitchFamily="2" charset="2"/>
              <a:buChar char="ü"/>
            </a:pPr>
            <a:r>
              <a:rPr lang="zh-CN" altLang="en-US" sz="2000" b="1" dirty="0">
                <a:solidFill>
                  <a:schemeClr val="tx1"/>
                </a:solidFill>
              </a:rPr>
              <a:t>爱尔兰</a:t>
            </a:r>
            <a:endParaRPr lang="en-US" altLang="zh-CN" sz="2000" b="1" dirty="0">
              <a:solidFill>
                <a:schemeClr val="tx1"/>
              </a:solidFill>
            </a:endParaRPr>
          </a:p>
          <a:p>
            <a:pPr lvl="2">
              <a:buFont typeface="Wingdings" panose="05000000000000000000" pitchFamily="2" charset="2"/>
              <a:buChar char="ü"/>
            </a:pPr>
            <a:r>
              <a:rPr lang="zh-CN" altLang="en-US" sz="2000" b="1" dirty="0">
                <a:solidFill>
                  <a:schemeClr val="tx1"/>
                </a:solidFill>
              </a:rPr>
              <a:t>澳大利亚</a:t>
            </a:r>
            <a:endParaRPr lang="en-US" altLang="zh-CN" sz="2000" b="1" dirty="0">
              <a:solidFill>
                <a:schemeClr val="tx1"/>
              </a:solidFill>
            </a:endParaRPr>
          </a:p>
          <a:p>
            <a:pPr>
              <a:buFont typeface="Wingdings" panose="05000000000000000000" pitchFamily="2" charset="2"/>
              <a:buChar char="Ø"/>
            </a:pPr>
            <a:r>
              <a:rPr lang="zh-CN" altLang="en-US" sz="3000" b="1" dirty="0">
                <a:solidFill>
                  <a:schemeClr val="tx1"/>
                </a:solidFill>
                <a:latin typeface="微软雅黑" panose="020B0503020204020204" charset="-122"/>
                <a:ea typeface="微软雅黑" panose="020B0503020204020204" charset="-122"/>
              </a:rPr>
              <a:t>应用领域广泛</a:t>
            </a:r>
            <a:endParaRPr lang="en-US" altLang="zh-CN" sz="3000" b="1" dirty="0">
              <a:solidFill>
                <a:schemeClr val="tx1"/>
              </a:solidFill>
              <a:latin typeface="微软雅黑" panose="020B0503020204020204" charset="-122"/>
              <a:ea typeface="微软雅黑" panose="020B0503020204020204" charset="-122"/>
            </a:endParaRPr>
          </a:p>
          <a:p>
            <a:pPr lvl="2">
              <a:buFont typeface="Wingdings" panose="05000000000000000000" pitchFamily="2" charset="2"/>
              <a:buChar char="ü"/>
            </a:pPr>
            <a:r>
              <a:rPr lang="zh-CN" altLang="en-US" sz="2000" b="1" dirty="0">
                <a:solidFill>
                  <a:schemeClr val="tx1"/>
                </a:solidFill>
              </a:rPr>
              <a:t>交通运输调度</a:t>
            </a:r>
            <a:endParaRPr lang="en-US" altLang="zh-CN" sz="2000" b="1" dirty="0">
              <a:solidFill>
                <a:schemeClr val="tx1"/>
              </a:solidFill>
            </a:endParaRPr>
          </a:p>
          <a:p>
            <a:pPr lvl="2">
              <a:buFont typeface="Wingdings" panose="05000000000000000000" pitchFamily="2" charset="2"/>
              <a:buChar char="ü"/>
            </a:pPr>
            <a:r>
              <a:rPr lang="zh-CN" altLang="en-US" sz="2000" b="1" dirty="0">
                <a:solidFill>
                  <a:schemeClr val="tx1"/>
                </a:solidFill>
              </a:rPr>
              <a:t>航空路径规划</a:t>
            </a:r>
            <a:endParaRPr lang="en-US" altLang="zh-CN" sz="2000" b="1" dirty="0">
              <a:solidFill>
                <a:schemeClr val="tx1"/>
              </a:solidFill>
            </a:endParaRPr>
          </a:p>
          <a:p>
            <a:pPr lvl="2">
              <a:buFont typeface="Wingdings" panose="05000000000000000000" pitchFamily="2" charset="2"/>
              <a:buChar char="ü"/>
            </a:pPr>
            <a:r>
              <a:rPr lang="zh-CN" altLang="en-US" sz="2000" b="1" dirty="0">
                <a:solidFill>
                  <a:schemeClr val="tx1"/>
                </a:solidFill>
              </a:rPr>
              <a:t>航天飞行器规划</a:t>
            </a:r>
            <a:endParaRPr lang="en-US" altLang="zh-CN" sz="2000" b="1" dirty="0">
              <a:solidFill>
                <a:schemeClr val="tx1"/>
              </a:solidFill>
            </a:endParaRPr>
          </a:p>
          <a:p>
            <a:pPr lvl="2">
              <a:buFont typeface="Wingdings" panose="05000000000000000000" pitchFamily="2" charset="2"/>
              <a:buChar char="ü"/>
            </a:pPr>
            <a:r>
              <a:rPr lang="zh-CN" altLang="en-US" sz="2000" b="1" dirty="0">
                <a:solidFill>
                  <a:schemeClr val="tx1"/>
                </a:solidFill>
              </a:rPr>
              <a:t>时间表</a:t>
            </a:r>
            <a:endParaRPr lang="en-US" altLang="zh-CN" sz="2000" b="1" dirty="0">
              <a:solidFill>
                <a:schemeClr val="tx1"/>
              </a:solidFill>
            </a:endParaRPr>
          </a:p>
        </p:txBody>
      </p:sp>
      <p:pic>
        <p:nvPicPr>
          <p:cNvPr id="4" name="图片 3"/>
          <p:cNvPicPr>
            <a:picLocks noChangeAspect="1"/>
          </p:cNvPicPr>
          <p:nvPr/>
        </p:nvPicPr>
        <p:blipFill>
          <a:blip r:embed="rId1"/>
          <a:stretch>
            <a:fillRect/>
          </a:stretch>
        </p:blipFill>
        <p:spPr>
          <a:xfrm>
            <a:off x="8321093" y="5273137"/>
            <a:ext cx="1854722" cy="1274565"/>
          </a:xfrm>
          <a:prstGeom prst="rect">
            <a:avLst/>
          </a:prstGeom>
          <a:ln>
            <a:noFill/>
          </a:ln>
          <a:effectLst>
            <a:softEdge rad="112500"/>
          </a:effectLst>
        </p:spPr>
      </p:pic>
      <p:pic>
        <p:nvPicPr>
          <p:cNvPr id="5" name="图片 4"/>
          <p:cNvPicPr>
            <a:picLocks noChangeAspect="1"/>
          </p:cNvPicPr>
          <p:nvPr/>
        </p:nvPicPr>
        <p:blipFill>
          <a:blip r:embed="rId2"/>
          <a:stretch>
            <a:fillRect/>
          </a:stretch>
        </p:blipFill>
        <p:spPr>
          <a:xfrm>
            <a:off x="4380343" y="5300917"/>
            <a:ext cx="1854722" cy="1246785"/>
          </a:xfrm>
          <a:prstGeom prst="rect">
            <a:avLst/>
          </a:prstGeom>
          <a:ln>
            <a:noFill/>
          </a:ln>
          <a:effectLst>
            <a:softEdge rad="112500"/>
          </a:effectLst>
        </p:spPr>
      </p:pic>
      <p:pic>
        <p:nvPicPr>
          <p:cNvPr id="6" name="图片 5"/>
          <p:cNvPicPr>
            <a:picLocks noChangeAspect="1"/>
          </p:cNvPicPr>
          <p:nvPr/>
        </p:nvPicPr>
        <p:blipFill>
          <a:blip r:embed="rId3"/>
          <a:stretch>
            <a:fillRect/>
          </a:stretch>
        </p:blipFill>
        <p:spPr>
          <a:xfrm>
            <a:off x="6344326" y="5291209"/>
            <a:ext cx="1867506" cy="1246785"/>
          </a:xfrm>
          <a:prstGeom prst="rect">
            <a:avLst/>
          </a:prstGeom>
          <a:ln>
            <a:noFill/>
          </a:ln>
          <a:effectLst>
            <a:softEdge rad="112500"/>
          </a:effectLst>
        </p:spPr>
      </p:pic>
      <p:pic>
        <p:nvPicPr>
          <p:cNvPr id="7" name="图片 6"/>
          <p:cNvPicPr>
            <a:picLocks noChangeAspect="1"/>
          </p:cNvPicPr>
          <p:nvPr/>
        </p:nvPicPr>
        <p:blipFill>
          <a:blip r:embed="rId4"/>
          <a:stretch>
            <a:fillRect/>
          </a:stretch>
        </p:blipFill>
        <p:spPr>
          <a:xfrm>
            <a:off x="10226867" y="5244988"/>
            <a:ext cx="1857625" cy="1246785"/>
          </a:xfrm>
          <a:prstGeom prst="rect">
            <a:avLst/>
          </a:prstGeom>
          <a:ln>
            <a:noFill/>
          </a:ln>
          <a:effectLst>
            <a:softEdge rad="112500"/>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4751" y="1805425"/>
            <a:ext cx="1359616" cy="1359616"/>
          </a:xfrm>
          <a:prstGeom prst="rect">
            <a:avLst/>
          </a:prstGeom>
        </p:spPr>
      </p:pic>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b="7388"/>
          <a:stretch>
            <a:fillRect/>
          </a:stretch>
        </p:blipFill>
        <p:spPr>
          <a:xfrm>
            <a:off x="6511920" y="1059311"/>
            <a:ext cx="2367488" cy="2255768"/>
          </a:xfrm>
          <a:prstGeom prst="rect">
            <a:avLst/>
          </a:prstGeom>
        </p:spPr>
      </p:pic>
      <p:sp>
        <p:nvSpPr>
          <p:cNvPr id="12" name="矩形 11"/>
          <p:cNvSpPr/>
          <p:nvPr/>
        </p:nvSpPr>
        <p:spPr>
          <a:xfrm>
            <a:off x="8043256" y="2831928"/>
            <a:ext cx="3948577" cy="400110"/>
          </a:xfrm>
          <a:prstGeom prst="rect">
            <a:avLst/>
          </a:prstGeom>
        </p:spPr>
        <p:txBody>
          <a:bodyPr wrap="square">
            <a:spAutoFit/>
          </a:bodyPr>
          <a:lstStyle/>
          <a:p>
            <a:pPr lvl="2"/>
            <a:r>
              <a:rPr lang="zh-CN" altLang="en-US" sz="2000" b="1" dirty="0"/>
              <a:t>回溯搜索</a:t>
            </a:r>
            <a:r>
              <a:rPr lang="en-US" altLang="zh-CN" sz="2000" b="1" dirty="0"/>
              <a:t>&amp;</a:t>
            </a:r>
            <a:r>
              <a:rPr lang="zh-CN" altLang="en-US" sz="2000" b="1" dirty="0"/>
              <a:t>约束传播</a:t>
            </a:r>
            <a:endParaRPr lang="en-US" altLang="zh-CN" sz="2000" b="1" dirty="0"/>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59997" y="3609275"/>
            <a:ext cx="865640" cy="855252"/>
          </a:xfrm>
          <a:prstGeom prst="rect">
            <a:avLst/>
          </a:prstGeom>
        </p:spPr>
      </p:pic>
      <p:pic>
        <p:nvPicPr>
          <p:cNvPr id="16" name="图片 15"/>
          <p:cNvPicPr>
            <a:picLocks noChangeAspect="1"/>
          </p:cNvPicPr>
          <p:nvPr/>
        </p:nvPicPr>
        <p:blipFill rotWithShape="1">
          <a:blip r:embed="rId8">
            <a:extLst>
              <a:ext uri="{28A0092B-C50C-407E-A947-70E740481C1C}">
                <a14:useLocalDpi xmlns:a14="http://schemas.microsoft.com/office/drawing/2010/main" val="0"/>
              </a:ext>
            </a:extLst>
          </a:blip>
          <a:srcRect t="16857" b="17929"/>
          <a:stretch>
            <a:fillRect/>
          </a:stretch>
        </p:blipFill>
        <p:spPr>
          <a:xfrm>
            <a:off x="4538458" y="3725708"/>
            <a:ext cx="1761558" cy="757681"/>
          </a:xfrm>
          <a:prstGeom prst="rect">
            <a:avLst/>
          </a:prstGeom>
        </p:spPr>
      </p:pic>
      <p:pic>
        <p:nvPicPr>
          <p:cNvPr id="19" name="图片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1920" y="3882173"/>
            <a:ext cx="1414953" cy="367888"/>
          </a:xfrm>
          <a:prstGeom prst="rect">
            <a:avLst/>
          </a:prstGeom>
        </p:spPr>
      </p:pic>
      <p:pic>
        <p:nvPicPr>
          <p:cNvPr id="21" name="图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77016" y="3576830"/>
            <a:ext cx="1595882" cy="978574"/>
          </a:xfrm>
          <a:prstGeom prst="rect">
            <a:avLst/>
          </a:prstGeom>
          <a:ln>
            <a:noFill/>
          </a:ln>
          <a:effectLst>
            <a:softEdge rad="112500"/>
          </a:effectLst>
        </p:spPr>
      </p:pic>
      <p:pic>
        <p:nvPicPr>
          <p:cNvPr id="23" name="图片 22"/>
          <p:cNvPicPr>
            <a:picLocks noChangeAspect="1"/>
          </p:cNvPicPr>
          <p:nvPr/>
        </p:nvPicPr>
        <p:blipFill rotWithShape="1">
          <a:blip r:embed="rId11">
            <a:extLst>
              <a:ext uri="{28A0092B-C50C-407E-A947-70E740481C1C}">
                <a14:useLocalDpi xmlns:a14="http://schemas.microsoft.com/office/drawing/2010/main" val="0"/>
              </a:ext>
            </a:extLst>
          </a:blip>
          <a:srcRect r="1037" b="19538"/>
          <a:stretch>
            <a:fillRect/>
          </a:stretch>
        </p:blipFill>
        <p:spPr>
          <a:xfrm>
            <a:off x="8099184" y="3673945"/>
            <a:ext cx="1761558" cy="775485"/>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custDataLst>
              <p:tags r:id="rId1"/>
            </p:custDataLst>
          </p:nvPr>
        </p:nvPicPr>
        <p:blipFill>
          <a:blip r:embed="rId2"/>
          <a:stretch>
            <a:fillRect/>
          </a:stretch>
        </p:blipFill>
        <p:spPr>
          <a:xfrm>
            <a:off x="246380" y="2132721"/>
            <a:ext cx="5979160" cy="4029710"/>
          </a:xfrm>
          <a:prstGeom prst="rect">
            <a:avLst/>
          </a:prstGeom>
        </p:spPr>
      </p:pic>
      <p:sp>
        <p:nvSpPr>
          <p:cNvPr id="8" name="文本框 7"/>
          <p:cNvSpPr txBox="1"/>
          <p:nvPr>
            <p:custDataLst>
              <p:tags r:id="rId3"/>
            </p:custDataLst>
          </p:nvPr>
        </p:nvSpPr>
        <p:spPr>
          <a:xfrm>
            <a:off x="5876925" y="2718117"/>
            <a:ext cx="5849620" cy="3149283"/>
          </a:xfrm>
          <a:prstGeom prst="rect">
            <a:avLst/>
          </a:prstGeom>
          <a:noFill/>
        </p:spPr>
        <p:txBody>
          <a:bodyPr wrap="square">
            <a:noAutofit/>
          </a:bodyPr>
          <a:lstStyle/>
          <a:p>
            <a:pPr marL="800100" marR="0" lvl="1" indent="-342900" algn="l" defTabSz="914400" rtl="0" eaLnBrk="1" fontAlgn="auto" latinLnBrk="0" hangingPunct="1">
              <a:lnSpc>
                <a:spcPct val="100000"/>
              </a:lnSpc>
              <a:spcBef>
                <a:spcPct val="20000"/>
              </a:spcBef>
              <a:spcAft>
                <a:spcPts val="0"/>
              </a:spcAft>
              <a:buClrTx/>
              <a:buSzTx/>
              <a:buFont typeface="Wingdings" panose="05000000000000000000" charset="0"/>
              <a:buChar char="Ø"/>
              <a:defRPr/>
            </a:pPr>
            <a:r>
              <a:rPr kumimoji="0" lang="zh-CN" altLang="en-US"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采用二分图模型进行建模并用消息传递神经网络学习图节点信息</a:t>
            </a:r>
            <a:endParaRPr kumimoji="0" lang="en-US" altLang="zh-CN"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1257300" lvl="2" indent="-342900">
              <a:spcBef>
                <a:spcPct val="20000"/>
              </a:spcBef>
              <a:buFont typeface="Wingdings" panose="05000000000000000000" pitchFamily="2" charset="2"/>
              <a:buChar char="ü"/>
              <a:defRPr/>
            </a:pPr>
            <a:r>
              <a:rPr kumimoji="0" lang="zh-CN" altLang="en-US"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既可以实现端到端的求解</a:t>
            </a:r>
            <a:r>
              <a:rPr kumimoji="0" lang="en-US" altLang="zh-CN"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也可以结合经典算法</a:t>
            </a:r>
            <a:r>
              <a:rPr kumimoji="0" lang="en-US" altLang="zh-CN"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采用强化学习方法学习搜索启发式</a:t>
            </a:r>
            <a:r>
              <a:rPr kumimoji="0" lang="en-US" altLang="zh-CN"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US" altLang="zh-CN"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800100" marR="0" lvl="1" indent="-342900" algn="l" defTabSz="914400" rtl="0" eaLnBrk="1" fontAlgn="auto" latinLnBrk="0" hangingPunct="1">
              <a:lnSpc>
                <a:spcPct val="100000"/>
              </a:lnSpc>
              <a:spcBef>
                <a:spcPct val="20000"/>
              </a:spcBef>
              <a:spcAft>
                <a:spcPts val="0"/>
              </a:spcAft>
              <a:buClrTx/>
              <a:buSzTx/>
              <a:buFont typeface="Wingdings" panose="05000000000000000000" charset="0"/>
              <a:buChar char="Ø"/>
              <a:defRPr/>
            </a:pPr>
            <a:r>
              <a:rPr kumimoji="0" lang="zh-CN" altLang="en-US"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问题看作一个序列的输入到另一个序列的输出</a:t>
            </a:r>
            <a:r>
              <a:rPr kumimoji="0" lang="en-US" altLang="zh-CN"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 </a:t>
            </a:r>
            <a:r>
              <a:rPr kumimoji="0" lang="zh-CN" altLang="en-US"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输入对应学习与建模</a:t>
            </a:r>
            <a:r>
              <a:rPr kumimoji="0" lang="en-US" altLang="zh-CN"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 </a:t>
            </a:r>
            <a:r>
              <a:rPr kumimoji="0" lang="zh-CN" altLang="en-US"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输出对应推理与预测</a:t>
            </a:r>
            <a:endParaRPr kumimoji="0" lang="en-US" altLang="zh-CN"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1257300" marR="0" lvl="2" indent="-342900" fontAlgn="auto">
              <a:lnSpc>
                <a:spcPct val="100000"/>
              </a:lnSpc>
              <a:spcBef>
                <a:spcPct val="20000"/>
              </a:spcBef>
              <a:spcAft>
                <a:spcPts val="0"/>
              </a:spcAft>
              <a:buClrTx/>
              <a:buSzTx/>
              <a:buFont typeface="Wingdings" panose="05000000000000000000" pitchFamily="2" charset="2"/>
              <a:buChar char="ü"/>
              <a:defRPr/>
            </a:pPr>
            <a:r>
              <a:rPr lang="en-US" altLang="zh-CN" dirty="0">
                <a:solidFill>
                  <a:prstClr val="black"/>
                </a:solidFill>
                <a:latin typeface="Calibri" panose="020F0502020204030204"/>
                <a:ea typeface="宋体" panose="02010600030101010101" pitchFamily="2" charset="-122"/>
              </a:rPr>
              <a:t> </a:t>
            </a:r>
            <a:r>
              <a:rPr lang="zh-CN" altLang="en-US" dirty="0">
                <a:solidFill>
                  <a:prstClr val="black"/>
                </a:solidFill>
                <a:latin typeface="Calibri" panose="020F0502020204030204"/>
                <a:ea typeface="宋体" panose="02010600030101010101" pitchFamily="2" charset="-122"/>
              </a:rPr>
              <a:t>基于策略和基于价值的 </a:t>
            </a:r>
            <a:r>
              <a:rPr lang="en-US" altLang="zh-CN" dirty="0">
                <a:solidFill>
                  <a:prstClr val="black"/>
                </a:solidFill>
                <a:latin typeface="Calibri" panose="020F0502020204030204"/>
                <a:ea typeface="宋体" panose="02010600030101010101" pitchFamily="2" charset="-122"/>
              </a:rPr>
              <a:t>Actor-Critic </a:t>
            </a:r>
            <a:r>
              <a:rPr lang="zh-CN" altLang="en-US" dirty="0">
                <a:solidFill>
                  <a:prstClr val="black"/>
                </a:solidFill>
                <a:latin typeface="Calibri" panose="020F0502020204030204"/>
                <a:ea typeface="宋体" panose="02010600030101010101" pitchFamily="2" charset="-122"/>
              </a:rPr>
              <a:t>思想很好地解决了数据集的标签获取困难问题</a:t>
            </a:r>
            <a:endParaRPr lang="en-US" altLang="zh-CN" dirty="0">
              <a:solidFill>
                <a:prstClr val="black"/>
              </a:solidFill>
              <a:latin typeface="Calibri" panose="020F0502020204030204"/>
              <a:ea typeface="宋体" panose="02010600030101010101" pitchFamily="2" charset="-122"/>
            </a:endParaRPr>
          </a:p>
          <a:p>
            <a:pPr marL="800100" marR="0" lvl="1" indent="-342900" algn="l" defTabSz="914400" rtl="0" eaLnBrk="1" fontAlgn="auto" latinLnBrk="0" hangingPunct="1">
              <a:lnSpc>
                <a:spcPct val="100000"/>
              </a:lnSpc>
              <a:spcBef>
                <a:spcPct val="20000"/>
              </a:spcBef>
              <a:spcAft>
                <a:spcPts val="0"/>
              </a:spcAft>
              <a:buClrTx/>
              <a:buSzTx/>
              <a:buFont typeface="Wingdings" panose="05000000000000000000" charset="0"/>
              <a:buChar char="Ø"/>
              <a:defRPr/>
            </a:pPr>
            <a:r>
              <a:rPr kumimoji="0" lang="zh-CN" altLang="en-US"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采用最优化模型对约束满足问题建模和求解</a:t>
            </a:r>
            <a:endParaRPr kumimoji="0" lang="en-US" altLang="zh-CN" b="1"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a:p>
            <a:pPr marL="1257300" lvl="2" indent="-342900">
              <a:spcBef>
                <a:spcPct val="20000"/>
              </a:spcBef>
              <a:buFont typeface="Wingdings" panose="05000000000000000000" pitchFamily="2" charset="2"/>
              <a:buChar char="ü"/>
              <a:defRPr/>
            </a:pPr>
            <a:r>
              <a:rPr lang="zh-CN" altLang="en-US" dirty="0">
                <a:solidFill>
                  <a:prstClr val="black"/>
                </a:solidFill>
                <a:latin typeface="Calibri" panose="020F0502020204030204"/>
                <a:ea typeface="宋体" panose="02010600030101010101" pitchFamily="2" charset="-122"/>
              </a:rPr>
              <a:t>半正定规划、凸优化和经验风险最小化</a:t>
            </a:r>
            <a:endParaRPr lang="en-US" altLang="zh-CN" dirty="0">
              <a:solidFill>
                <a:prstClr val="black"/>
              </a:solidFill>
              <a:latin typeface="Calibri" panose="020F0502020204030204"/>
              <a:ea typeface="宋体" panose="02010600030101010101" pitchFamily="2" charset="-122"/>
            </a:endParaRPr>
          </a:p>
        </p:txBody>
      </p:sp>
      <p:pic>
        <p:nvPicPr>
          <p:cNvPr id="6" name="图片 5"/>
          <p:cNvPicPr>
            <a:picLocks noChangeAspect="1"/>
          </p:cNvPicPr>
          <p:nvPr/>
        </p:nvPicPr>
        <p:blipFill>
          <a:blip r:embed="rId4"/>
          <a:stretch>
            <a:fillRect/>
          </a:stretch>
        </p:blipFill>
        <p:spPr>
          <a:xfrm>
            <a:off x="10863316" y="23688"/>
            <a:ext cx="1317940" cy="1296066"/>
          </a:xfrm>
          <a:prstGeom prst="rect">
            <a:avLst/>
          </a:prstGeom>
        </p:spPr>
      </p:pic>
      <p:sp>
        <p:nvSpPr>
          <p:cNvPr id="4" name="标题 1"/>
          <p:cNvSpPr>
            <a:spLocks noGrp="1"/>
          </p:cNvSpPr>
          <p:nvPr>
            <p:ph type="title"/>
          </p:nvPr>
        </p:nvSpPr>
        <p:spPr>
          <a:xfrm>
            <a:off x="838200" y="365125"/>
            <a:ext cx="4327689" cy="1325563"/>
          </a:xfrm>
        </p:spPr>
        <p:txBody>
          <a:bodyPr>
            <a:normAutofit fontScale="90000"/>
          </a:bodyPr>
          <a:lstStyle/>
          <a:p>
            <a:r>
              <a:rPr lang="en-US" altLang="zh-CN" sz="4000" b="1">
                <a:sym typeface="+mn-ea"/>
              </a:rPr>
              <a:t>2.</a:t>
            </a:r>
            <a:r>
              <a:rPr lang="zh-CN" altLang="en-US" sz="4000" b="1">
                <a:sym typeface="+mn-ea"/>
              </a:rPr>
              <a:t>研究现状与探索</a:t>
            </a:r>
            <a:endParaRPr lang="zh-CN" altLang="en-US" sz="4000" b="1" dirty="0">
              <a:latin typeface="黑体" panose="02010609060101010101" pitchFamily="49" charset="-122"/>
              <a:ea typeface="黑体" panose="02010609060101010101" pitchFamily="49" charset="-122"/>
            </a:endParaRPr>
          </a:p>
        </p:txBody>
      </p:sp>
    </p:spTree>
    <p:custDataLst>
      <p:tags r:id="rId5"/>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lgn="ctr">
              <a:buNone/>
            </a:pPr>
            <a:r>
              <a:rPr lang="en-US" altLang="zh-CN" sz="2800" b="1">
                <a:latin typeface="Times New Roman" panose="02020603050405020304" pitchFamily="18" charset="0"/>
                <a:cs typeface="Times New Roman" panose="02020603050405020304" pitchFamily="18" charset="0"/>
              </a:rPr>
              <a:t>LLM can reason?!    LLM can plan</a:t>
            </a:r>
            <a:r>
              <a:rPr lang="zh-CN" altLang="en-US" sz="2800" b="1">
                <a:latin typeface="Times New Roman" panose="02020603050405020304" pitchFamily="18" charset="0"/>
                <a:cs typeface="Times New Roman" panose="02020603050405020304" pitchFamily="18" charset="0"/>
              </a:rPr>
              <a:t>？！</a:t>
            </a:r>
            <a:endParaRPr lang="zh-CN" altLang="en-US" sz="2800" b="1">
              <a:latin typeface="Times New Roman" panose="02020603050405020304" pitchFamily="18" charset="0"/>
              <a:cs typeface="Times New Roman" panose="02020603050405020304" pitchFamily="18" charset="0"/>
            </a:endParaRPr>
          </a:p>
        </p:txBody>
      </p:sp>
      <p:sp>
        <p:nvSpPr>
          <p:cNvPr id="8" name="文本框 7"/>
          <p:cNvSpPr txBox="1"/>
          <p:nvPr/>
        </p:nvSpPr>
        <p:spPr>
          <a:xfrm>
            <a:off x="679132" y="634295"/>
            <a:ext cx="6096000" cy="700405"/>
          </a:xfrm>
          <a:prstGeom prst="rect">
            <a:avLst/>
          </a:prstGeom>
        </p:spPr>
        <p:txBody>
          <a:bodyPr vert="horz" lIns="91440" tIns="45720" rIns="91440" bIns="45720" rtlCol="0" anchor="ctr">
            <a:normAutofit fontScale="80000"/>
          </a:bodyPr>
          <a:lstStyle>
            <a:lvl1pPr>
              <a:lnSpc>
                <a:spcPct val="90000"/>
              </a:lnSpc>
              <a:spcBef>
                <a:spcPct val="0"/>
              </a:spcBef>
              <a:buNone/>
              <a:defRPr sz="4400">
                <a:latin typeface="+mj-lt"/>
                <a:ea typeface="+mj-ea"/>
                <a:cs typeface="+mj-cs"/>
              </a:defRPr>
            </a:lvl1pPr>
          </a:lstStyle>
          <a:p>
            <a:r>
              <a:rPr lang="en-US" altLang="zh-CN" b="1" dirty="0">
                <a:sym typeface="+mn-ea"/>
              </a:rPr>
              <a:t>3.LLM</a:t>
            </a:r>
            <a:r>
              <a:rPr lang="zh-CN" altLang="en-US" b="1" dirty="0">
                <a:sym typeface="+mn-ea"/>
              </a:rPr>
              <a:t>的磨砺</a:t>
            </a:r>
            <a:endParaRPr lang="zh-CN" altLang="en-US" b="1" dirty="0">
              <a:sym typeface="+mn-ea"/>
            </a:endParaRPr>
          </a:p>
        </p:txBody>
      </p:sp>
      <p:pic>
        <p:nvPicPr>
          <p:cNvPr id="4" name="图片 3"/>
          <p:cNvPicPr>
            <a:picLocks noChangeAspect="1"/>
          </p:cNvPicPr>
          <p:nvPr/>
        </p:nvPicPr>
        <p:blipFill>
          <a:blip r:embed="rId1"/>
          <a:stretch>
            <a:fillRect/>
          </a:stretch>
        </p:blipFill>
        <p:spPr>
          <a:xfrm>
            <a:off x="678815" y="3161665"/>
            <a:ext cx="5066665" cy="2537460"/>
          </a:xfrm>
          <a:prstGeom prst="rect">
            <a:avLst/>
          </a:prstGeom>
        </p:spPr>
      </p:pic>
      <p:pic>
        <p:nvPicPr>
          <p:cNvPr id="5" name="内容占位符 3"/>
          <p:cNvPicPr>
            <a:picLocks noChangeAspect="1"/>
          </p:cNvPicPr>
          <p:nvPr/>
        </p:nvPicPr>
        <p:blipFill>
          <a:blip r:embed="rId2"/>
          <a:stretch>
            <a:fillRect/>
          </a:stretch>
        </p:blipFill>
        <p:spPr>
          <a:xfrm>
            <a:off x="5745480" y="3161665"/>
            <a:ext cx="5589905" cy="1864995"/>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内容占位符 1"/>
          <p:cNvPicPr>
            <a:picLocks noChangeAspect="1"/>
          </p:cNvPicPr>
          <p:nvPr>
            <p:ph idx="1"/>
          </p:nvPr>
        </p:nvPicPr>
        <p:blipFill>
          <a:blip r:embed="rId1"/>
          <a:stretch>
            <a:fillRect/>
          </a:stretch>
        </p:blipFill>
        <p:spPr>
          <a:xfrm>
            <a:off x="1610360" y="1490345"/>
            <a:ext cx="8963660" cy="4759325"/>
          </a:xfrm>
          <a:prstGeom prst="rect">
            <a:avLst/>
          </a:prstGeom>
        </p:spPr>
      </p:pic>
      <p:sp>
        <p:nvSpPr>
          <p:cNvPr id="8" name="文本框 7"/>
          <p:cNvSpPr txBox="1"/>
          <p:nvPr/>
        </p:nvSpPr>
        <p:spPr>
          <a:xfrm>
            <a:off x="679132" y="634295"/>
            <a:ext cx="6096000" cy="700405"/>
          </a:xfrm>
          <a:prstGeom prst="rect">
            <a:avLst/>
          </a:prstGeom>
        </p:spPr>
        <p:txBody>
          <a:bodyPr vert="horz" lIns="91440" tIns="45720" rIns="91440" bIns="45720" rtlCol="0" anchor="ctr">
            <a:normAutofit fontScale="80000"/>
          </a:bodyPr>
          <a:lstStyle>
            <a:lvl1pPr>
              <a:lnSpc>
                <a:spcPct val="90000"/>
              </a:lnSpc>
              <a:spcBef>
                <a:spcPct val="0"/>
              </a:spcBef>
              <a:buNone/>
              <a:defRPr sz="4400">
                <a:latin typeface="+mj-lt"/>
                <a:ea typeface="+mj-ea"/>
                <a:cs typeface="+mj-cs"/>
              </a:defRPr>
            </a:lvl1pPr>
          </a:lstStyle>
          <a:p>
            <a:r>
              <a:rPr lang="en-US" altLang="zh-CN" b="1" dirty="0">
                <a:sym typeface="+mn-ea"/>
              </a:rPr>
              <a:t>3.LLM</a:t>
            </a:r>
            <a:r>
              <a:rPr lang="zh-CN" altLang="en-US" b="1" dirty="0">
                <a:sym typeface="+mn-ea"/>
              </a:rPr>
              <a:t>的磨砺</a:t>
            </a:r>
            <a:endParaRPr lang="zh-CN" altLang="en-US" b="1" dirty="0">
              <a:sym typeface="+mn-ea"/>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679132" y="634295"/>
            <a:ext cx="6096000" cy="700405"/>
          </a:xfrm>
          <a:prstGeom prst="rect">
            <a:avLst/>
          </a:prstGeom>
        </p:spPr>
        <p:txBody>
          <a:bodyPr vert="horz" lIns="91440" tIns="45720" rIns="91440" bIns="45720" rtlCol="0" anchor="ctr">
            <a:normAutofit fontScale="80000"/>
          </a:bodyPr>
          <a:lstStyle>
            <a:lvl1pPr>
              <a:lnSpc>
                <a:spcPct val="90000"/>
              </a:lnSpc>
              <a:spcBef>
                <a:spcPct val="0"/>
              </a:spcBef>
              <a:buNone/>
              <a:defRPr sz="4400">
                <a:latin typeface="+mj-lt"/>
                <a:ea typeface="+mj-ea"/>
                <a:cs typeface="+mj-cs"/>
              </a:defRPr>
            </a:lvl1pPr>
          </a:lstStyle>
          <a:p>
            <a:r>
              <a:rPr lang="en-US" altLang="zh-CN" b="1" dirty="0">
                <a:sym typeface="+mn-ea"/>
              </a:rPr>
              <a:t>3.LLM</a:t>
            </a:r>
            <a:r>
              <a:rPr lang="zh-CN" altLang="en-US" b="1" dirty="0">
                <a:sym typeface="+mn-ea"/>
              </a:rPr>
              <a:t>的磨砺</a:t>
            </a:r>
            <a:endParaRPr lang="zh-CN" altLang="en-US" b="1" dirty="0">
              <a:sym typeface="+mn-ea"/>
            </a:endParaRPr>
          </a:p>
        </p:txBody>
      </p:sp>
      <p:sp>
        <p:nvSpPr>
          <p:cNvPr id="5" name="内容占位符 4"/>
          <p:cNvSpPr/>
          <p:nvPr>
            <p:ph idx="1"/>
          </p:nvPr>
        </p:nvSpPr>
        <p:spPr/>
        <p:txBody>
          <a:bodyPr>
            <a:normAutofit fontScale="80000"/>
          </a:bodyPr>
          <a:p>
            <a:r>
              <a:rPr lang="zh-CN" altLang="en-US">
                <a:solidFill>
                  <a:srgbClr val="FF0000"/>
                </a:solidFill>
              </a:rPr>
              <a:t>「自主模式下的局限性」：</a:t>
            </a:r>
            <a:r>
              <a:rPr lang="zh-CN" altLang="en-US"/>
              <a:t>LLMs在自主模式下（即没有外部验证或提示的情况下）并不能生成可执行的规划。即使是最先进的LLM（如GPT-4），在没有错误并达到目标的情况下生成的规划平均只有约12%是可用的。这表明LLMs可能只是做近似的规划检索，而不是真正的规划。</a:t>
            </a:r>
            <a:endParaRPr lang="zh-CN" altLang="en-US"/>
          </a:p>
          <a:p>
            <a:endParaRPr lang="zh-CN" altLang="en-US"/>
          </a:p>
          <a:p>
            <a:r>
              <a:rPr lang="zh-CN" altLang="en-US">
                <a:solidFill>
                  <a:srgbClr val="FF0000"/>
                </a:solidFill>
              </a:rPr>
              <a:t>「无法自我验证」</a:t>
            </a:r>
            <a:r>
              <a:rPr lang="zh-CN" altLang="en-US"/>
              <a:t>：LLMs无法验证自己生成的规划，因此无法通过自我批评来改进。尽管有人认为即使LLMs不能一次性生成正确的解决方案，通过迭代提示，它们可能会通过“自我批评”来提高准确性。但研究表明，LLMs在验证解决方案方面并不比生成解决方案表现得更好。</a:t>
            </a:r>
            <a:endParaRPr lang="zh-CN" altLang="en-US"/>
          </a:p>
          <a:p>
            <a:endParaRPr lang="zh-CN" altLang="en-US"/>
          </a:p>
          <a:p>
            <a:r>
              <a:rPr lang="zh-CN" altLang="en-US">
                <a:solidFill>
                  <a:srgbClr val="FF0000"/>
                </a:solidFill>
              </a:rPr>
              <a:t>「知识获取与执行规划的混淆」</a:t>
            </a:r>
            <a:r>
              <a:rPr lang="zh-CN" altLang="en-US"/>
              <a:t>：许多声称LLMs具有规划能力的论文实际上混淆了从LLMs中提取的一般规划知识与可执行规划之间的区别。规划任务需要不仅仅是规划领域知识，还需要能够将这些知识组装成一个可执行的规划，考虑到子目标/资源的相互作用。LLMs通常在提取规划知识方面做得很好，但这并不意味着它们能够生成可执行的规划。</a:t>
            </a:r>
            <a:endParaRPr lang="zh-CN" altLang="en-US"/>
          </a:p>
          <a:p>
            <a:endParaRPr lang="zh-CN" altLang="en-US"/>
          </a:p>
          <a:p>
            <a:r>
              <a:rPr lang="zh-CN" altLang="en-US">
                <a:solidFill>
                  <a:srgbClr val="FF0000"/>
                </a:solidFill>
              </a:rPr>
              <a:t>「对自我改进的误解」</a:t>
            </a:r>
            <a:r>
              <a:rPr lang="zh-CN" altLang="en-US"/>
              <a:t>：有研究声称LLMs可以通过生成规划、自我批评规划然后使用这些规划来自我改进（例如通过生成合成数据来微调自己）。然而，由于LLMs无法验证自己的解决方案，这种自我改进的方法实际上是不可行的。</a:t>
            </a: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679132" y="634295"/>
            <a:ext cx="6096000" cy="700405"/>
          </a:xfrm>
          <a:prstGeom prst="rect">
            <a:avLst/>
          </a:prstGeom>
        </p:spPr>
        <p:txBody>
          <a:bodyPr vert="horz" lIns="91440" tIns="45720" rIns="91440" bIns="45720" rtlCol="0" anchor="ctr">
            <a:normAutofit fontScale="80000"/>
          </a:bodyPr>
          <a:lstStyle>
            <a:lvl1pPr>
              <a:lnSpc>
                <a:spcPct val="90000"/>
              </a:lnSpc>
              <a:spcBef>
                <a:spcPct val="0"/>
              </a:spcBef>
              <a:buNone/>
              <a:defRPr sz="4400">
                <a:latin typeface="+mj-lt"/>
                <a:ea typeface="+mj-ea"/>
                <a:cs typeface="+mj-cs"/>
              </a:defRPr>
            </a:lvl1pPr>
          </a:lstStyle>
          <a:p>
            <a:r>
              <a:rPr lang="en-US" altLang="zh-CN" b="1" dirty="0">
                <a:sym typeface="+mn-ea"/>
              </a:rPr>
              <a:t>3.LLM</a:t>
            </a:r>
            <a:r>
              <a:rPr lang="zh-CN" altLang="en-US" b="1" dirty="0">
                <a:sym typeface="+mn-ea"/>
              </a:rPr>
              <a:t>的磨砺</a:t>
            </a:r>
            <a:endParaRPr lang="zh-CN" altLang="en-US" b="1" dirty="0">
              <a:sym typeface="+mn-ea"/>
            </a:endParaRPr>
          </a:p>
        </p:txBody>
      </p:sp>
      <p:pic>
        <p:nvPicPr>
          <p:cNvPr id="2" name="内容占位符 1"/>
          <p:cNvPicPr>
            <a:picLocks noChangeAspect="1"/>
          </p:cNvPicPr>
          <p:nvPr>
            <p:ph idx="1"/>
          </p:nvPr>
        </p:nvPicPr>
        <p:blipFill>
          <a:blip r:embed="rId1"/>
          <a:stretch>
            <a:fillRect/>
          </a:stretch>
        </p:blipFill>
        <p:spPr>
          <a:xfrm>
            <a:off x="1924685" y="1490345"/>
            <a:ext cx="8343265" cy="4984115"/>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679132" y="634295"/>
            <a:ext cx="6096000" cy="700405"/>
          </a:xfrm>
          <a:prstGeom prst="rect">
            <a:avLst/>
          </a:prstGeom>
        </p:spPr>
        <p:txBody>
          <a:bodyPr vert="horz" lIns="91440" tIns="45720" rIns="91440" bIns="45720" rtlCol="0" anchor="ctr">
            <a:normAutofit fontScale="80000"/>
          </a:bodyPr>
          <a:lstStyle>
            <a:lvl1pPr>
              <a:lnSpc>
                <a:spcPct val="90000"/>
              </a:lnSpc>
              <a:spcBef>
                <a:spcPct val="0"/>
              </a:spcBef>
              <a:buNone/>
              <a:defRPr sz="4400">
                <a:latin typeface="+mj-lt"/>
                <a:ea typeface="+mj-ea"/>
                <a:cs typeface="+mj-cs"/>
              </a:defRPr>
            </a:lvl1pPr>
          </a:lstStyle>
          <a:p>
            <a:r>
              <a:rPr lang="en-US" altLang="zh-CN" b="1" dirty="0">
                <a:sym typeface="+mn-ea"/>
              </a:rPr>
              <a:t>3.LLM</a:t>
            </a:r>
            <a:r>
              <a:rPr lang="zh-CN" altLang="en-US" b="1" dirty="0">
                <a:sym typeface="+mn-ea"/>
              </a:rPr>
              <a:t>的磨砺</a:t>
            </a:r>
            <a:endParaRPr lang="zh-CN" altLang="en-US" b="1" dirty="0">
              <a:sym typeface="+mn-ea"/>
            </a:endParaRPr>
          </a:p>
        </p:txBody>
      </p:sp>
      <p:sp>
        <p:nvSpPr>
          <p:cNvPr id="3" name="内容占位符 2"/>
          <p:cNvSpPr/>
          <p:nvPr>
            <p:ph idx="1"/>
          </p:nvPr>
        </p:nvSpPr>
        <p:spPr/>
        <p:txBody>
          <a:bodyPr>
            <a:noAutofit/>
          </a:bodyPr>
          <a:p>
            <a:pPr marL="0" indent="0">
              <a:buNone/>
            </a:pPr>
            <a:r>
              <a:rPr sz="2800" b="1">
                <a:solidFill>
                  <a:srgbClr val="FF0000"/>
                </a:solidFill>
                <a:latin typeface="华文楷体" panose="02010600040101010101" charset="-122"/>
                <a:ea typeface="华文楷体" panose="02010600040101010101" charset="-122"/>
                <a:cs typeface="华文楷体" panose="02010600040101010101" charset="-122"/>
              </a:rPr>
              <a:t>别太乐观也别太悲观看待</a:t>
            </a:r>
            <a:r>
              <a:rPr sz="2800" b="1">
                <a:latin typeface="华文楷体" panose="02010600040101010101" charset="-122"/>
                <a:ea typeface="华文楷体" panose="02010600040101010101" charset="-122"/>
                <a:cs typeface="华文楷体" panose="02010600040101010101" charset="-122"/>
              </a:rPr>
              <a:t>那些大语言模型在规划和推理上的能力。作者认为这些模型自己是不会规划的，但是它们能够提供辅助，特别是在LLM-Modulo框架中，LLMs能提供关联知识，还能提出一些可能的计划。该框架结合了LLMs的长处和外部基于模型的验证器的优势，通过更紧密的双向交互机制，使LLMs在规划任务中发挥更有意义的角色。</a:t>
            </a:r>
            <a:endParaRPr sz="2800" b="1">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6633845" y="4378325"/>
            <a:ext cx="4677410" cy="2310765"/>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提纲</a:t>
            </a:r>
            <a:endParaRPr lang="zh-CN" altLang="en-US" b="1" dirty="0"/>
          </a:p>
        </p:txBody>
      </p:sp>
      <p:sp>
        <p:nvSpPr>
          <p:cNvPr id="3" name="内容占位符 2"/>
          <p:cNvSpPr>
            <a:spLocks noGrp="1"/>
          </p:cNvSpPr>
          <p:nvPr>
            <p:ph idx="1"/>
          </p:nvPr>
        </p:nvSpPr>
        <p:spPr/>
        <p:txBody>
          <a:bodyPr>
            <a:normAutofit lnSpcReduction="20000"/>
          </a:bodyPr>
          <a:lstStyle/>
          <a:p>
            <a:pPr marL="0" indent="0">
              <a:spcBef>
                <a:spcPts val="0"/>
              </a:spcBef>
              <a:buFont typeface="+mj-lt"/>
              <a:buNone/>
            </a:pPr>
            <a:r>
              <a:rPr lang="en-US" altLang="zh-CN" sz="4000" b="1" dirty="0"/>
              <a:t>0.  </a:t>
            </a:r>
            <a:r>
              <a:rPr lang="zh-CN" altLang="en-US" sz="4000" b="1" dirty="0"/>
              <a:t>楔子</a:t>
            </a:r>
            <a:endParaRPr lang="en-US" altLang="zh-CN" sz="4000" b="1" dirty="0"/>
          </a:p>
          <a:p>
            <a:pPr marL="0" indent="0">
              <a:spcBef>
                <a:spcPts val="0"/>
              </a:spcBef>
              <a:buFont typeface="+mj-lt"/>
              <a:buNone/>
            </a:pPr>
            <a:endParaRPr lang="en-US" altLang="zh-CN" sz="4000" b="1" dirty="0"/>
          </a:p>
          <a:p>
            <a:pPr marL="0" indent="0">
              <a:spcBef>
                <a:spcPts val="0"/>
              </a:spcBef>
              <a:buFont typeface="+mj-lt"/>
              <a:buNone/>
            </a:pPr>
            <a:r>
              <a:rPr lang="en-US" altLang="zh-CN" sz="4000" b="1" dirty="0"/>
              <a:t>1.  </a:t>
            </a:r>
            <a:r>
              <a:rPr lang="zh-CN" altLang="en-US" sz="4000" b="1" dirty="0"/>
              <a:t>历史的视角</a:t>
            </a:r>
            <a:endParaRPr lang="en-US" altLang="zh-CN" sz="4000" b="1" dirty="0"/>
          </a:p>
          <a:p>
            <a:pPr marL="0" indent="0">
              <a:spcBef>
                <a:spcPts val="0"/>
              </a:spcBef>
              <a:buFont typeface="+mj-lt"/>
              <a:buNone/>
            </a:pPr>
            <a:endParaRPr lang="en-US" altLang="zh-CN" sz="4000" b="1" dirty="0"/>
          </a:p>
          <a:p>
            <a:pPr marL="0" indent="0">
              <a:spcBef>
                <a:spcPts val="0"/>
              </a:spcBef>
              <a:buFont typeface="+mj-lt"/>
              <a:buNone/>
            </a:pPr>
            <a:r>
              <a:rPr lang="en-US" altLang="zh-CN" sz="4000" b="1" dirty="0"/>
              <a:t>2.   </a:t>
            </a:r>
            <a:r>
              <a:rPr lang="zh-CN" altLang="en-US" sz="4000" b="1" dirty="0"/>
              <a:t>研究现状与探索</a:t>
            </a:r>
            <a:endParaRPr lang="zh-CN" altLang="en-US" sz="4000" b="1" dirty="0"/>
          </a:p>
          <a:p>
            <a:pPr marL="0" indent="0">
              <a:spcBef>
                <a:spcPts val="0"/>
              </a:spcBef>
              <a:buFont typeface="+mj-lt"/>
              <a:buNone/>
            </a:pPr>
            <a:endParaRPr lang="zh-CN" altLang="en-US" sz="4000" b="1" dirty="0"/>
          </a:p>
          <a:p>
            <a:pPr marL="0" indent="0">
              <a:spcBef>
                <a:spcPts val="0"/>
              </a:spcBef>
              <a:buFont typeface="+mj-lt"/>
              <a:buNone/>
            </a:pPr>
            <a:r>
              <a:rPr lang="en-US" altLang="zh-CN" sz="4000" b="1" dirty="0"/>
              <a:t>3.   LLM</a:t>
            </a:r>
            <a:r>
              <a:rPr lang="zh-CN" altLang="en-US" sz="4000" b="1" dirty="0"/>
              <a:t>的磨砺</a:t>
            </a:r>
            <a:endParaRPr lang="en-US" altLang="zh-CN" sz="4000" b="1" dirty="0"/>
          </a:p>
          <a:p>
            <a:pPr marL="0" indent="0">
              <a:spcBef>
                <a:spcPts val="0"/>
              </a:spcBef>
              <a:buFont typeface="+mj-lt"/>
              <a:buNone/>
            </a:pPr>
            <a:endParaRPr lang="en-US" altLang="zh-CN" sz="4000" b="1" dirty="0"/>
          </a:p>
          <a:p>
            <a:pPr marL="0" indent="0">
              <a:spcBef>
                <a:spcPts val="0"/>
              </a:spcBef>
              <a:buFont typeface="+mj-lt"/>
              <a:buNone/>
            </a:pPr>
            <a:r>
              <a:rPr lang="en-US" altLang="zh-CN" sz="4000" b="1" dirty="0"/>
              <a:t>4.   </a:t>
            </a:r>
            <a:r>
              <a:rPr lang="zh-CN" altLang="en-US" sz="4000" b="1" dirty="0"/>
              <a:t>领域应用</a:t>
            </a:r>
            <a:endParaRPr lang="zh-CN" altLang="en-US" sz="4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图片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4422856" y="874225"/>
            <a:ext cx="2535237"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10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877" y="945663"/>
            <a:ext cx="2338388" cy="173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图片 102"/>
          <p:cNvPicPr>
            <a:picLocks noChangeArrowheads="1"/>
          </p:cNvPicPr>
          <p:nvPr>
            <p:custDataLst>
              <p:tags r:id="rId4"/>
            </p:custDataLst>
          </p:nvPr>
        </p:nvPicPr>
        <p:blipFill>
          <a:blip r:embed="rId5">
            <a:extLst>
              <a:ext uri="{28A0092B-C50C-407E-A947-70E740481C1C}">
                <a14:useLocalDpi xmlns:a14="http://schemas.microsoft.com/office/drawing/2010/main" val="0"/>
              </a:ext>
            </a:extLst>
          </a:blip>
          <a:srcRect l="22870" t="6551" r="4980" b="14891"/>
          <a:stretch>
            <a:fillRect/>
          </a:stretch>
        </p:blipFill>
        <p:spPr bwMode="auto">
          <a:xfrm>
            <a:off x="1258398" y="4617375"/>
            <a:ext cx="288925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图片 1"/>
          <p:cNvPicPr>
            <a:picLocks noChangeAspect="1" noChangeArrowheads="1"/>
          </p:cNvPicPr>
          <p:nvPr>
            <p:custDataLst>
              <p:tags r:id="rId6"/>
            </p:custDataLst>
          </p:nvPr>
        </p:nvPicPr>
        <p:blipFill rotWithShape="1">
          <a:blip r:embed="rId7">
            <a:extLst>
              <a:ext uri="{28A0092B-C50C-407E-A947-70E740481C1C}">
                <a14:useLocalDpi xmlns:a14="http://schemas.microsoft.com/office/drawing/2010/main" val="0"/>
              </a:ext>
            </a:extLst>
          </a:blip>
          <a:srcRect b="8262"/>
          <a:stretch>
            <a:fillRect/>
          </a:stretch>
        </p:blipFill>
        <p:spPr bwMode="auto">
          <a:xfrm>
            <a:off x="7470991" y="2831787"/>
            <a:ext cx="3829415" cy="201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a:spLocks noGrp="1"/>
          </p:cNvSpPr>
          <p:nvPr>
            <p:ph type="title"/>
          </p:nvPr>
        </p:nvSpPr>
        <p:spPr>
          <a:xfrm>
            <a:off x="662709" y="603913"/>
            <a:ext cx="10515600" cy="1325563"/>
          </a:xfrm>
        </p:spPr>
        <p:txBody>
          <a:bodyPr/>
          <a:lstStyle/>
          <a:p>
            <a:r>
              <a:rPr lang="en-US" altLang="zh-CN" b="1" dirty="0">
                <a:sym typeface="+mn-ea"/>
              </a:rPr>
              <a:t>4.</a:t>
            </a:r>
            <a:r>
              <a:rPr lang="zh-CN" altLang="en-US" b="1" dirty="0">
                <a:sym typeface="+mn-ea"/>
              </a:rPr>
              <a:t>领域应用</a:t>
            </a:r>
            <a:endParaRPr lang="zh-CN" altLang="en-US" b="1" dirty="0">
              <a:sym typeface="+mn-ea"/>
            </a:endParaRPr>
          </a:p>
        </p:txBody>
      </p:sp>
      <p:sp>
        <p:nvSpPr>
          <p:cNvPr id="10" name="内容占位符 2"/>
          <p:cNvSpPr>
            <a:spLocks noGrp="1"/>
          </p:cNvSpPr>
          <p:nvPr>
            <p:ph idx="1"/>
          </p:nvPr>
        </p:nvSpPr>
        <p:spPr>
          <a:xfrm>
            <a:off x="727941" y="1777513"/>
            <a:ext cx="8229600" cy="681754"/>
          </a:xfrm>
        </p:spPr>
        <p:txBody>
          <a:bodyPr>
            <a:noAutofit/>
          </a:bodyPr>
          <a:lstStyle/>
          <a:p>
            <a:pPr>
              <a:buFont typeface="Wingdings" panose="05000000000000000000" pitchFamily="2" charset="2"/>
              <a:buChar char="ü"/>
            </a:pPr>
            <a:r>
              <a:rPr lang="zh-CN" altLang="en-US" sz="2400" dirty="0"/>
              <a:t>自动芯片布局</a:t>
            </a:r>
            <a:endParaRPr lang="zh-CN" altLang="en-US" sz="2400" dirty="0"/>
          </a:p>
          <a:p>
            <a:pPr>
              <a:buFont typeface="Wingdings" panose="05000000000000000000" pitchFamily="2" charset="2"/>
              <a:buChar char="ü"/>
            </a:pPr>
            <a:r>
              <a:rPr lang="zh-CN" altLang="en-US" sz="2400" dirty="0"/>
              <a:t>化学苯环结构生成</a:t>
            </a:r>
            <a:endParaRPr lang="zh-CN" altLang="en-US" sz="2400" dirty="0"/>
          </a:p>
          <a:p>
            <a:pPr>
              <a:buFont typeface="Wingdings" panose="05000000000000000000" pitchFamily="2" charset="2"/>
              <a:buChar char="ü"/>
            </a:pPr>
            <a:r>
              <a:rPr lang="zh-CN" altLang="en-US" sz="2400" dirty="0"/>
              <a:t>集成电路验证</a:t>
            </a:r>
            <a:endParaRPr lang="zh-CN" altLang="en-US" sz="2400" dirty="0"/>
          </a:p>
          <a:p>
            <a:pPr>
              <a:buFont typeface="Wingdings" panose="05000000000000000000" pitchFamily="2" charset="2"/>
              <a:buChar char="ü"/>
            </a:pPr>
            <a:r>
              <a:rPr lang="zh-CN" altLang="en-US" sz="2400" dirty="0"/>
              <a:t>机器人避障、游戏地图规划</a:t>
            </a:r>
            <a:endParaRPr lang="zh-CN" altLang="en-US" sz="2400" dirty="0"/>
          </a:p>
          <a:p>
            <a:pPr>
              <a:buFont typeface="Wingdings" panose="05000000000000000000" pitchFamily="2" charset="2"/>
              <a:buChar char="ü"/>
            </a:pPr>
            <a:r>
              <a:rPr lang="zh-CN" altLang="en-US" sz="2400" dirty="0"/>
              <a:t>高性能计算</a:t>
            </a:r>
            <a:r>
              <a:rPr lang="en-US" altLang="zh-CN" sz="2400" dirty="0"/>
              <a:t>(HPC)</a:t>
            </a:r>
            <a:r>
              <a:rPr lang="zh-CN" altLang="en-US" sz="2400" dirty="0"/>
              <a:t>资源调度</a:t>
            </a:r>
            <a:endParaRPr lang="zh-CN" altLang="en-US" sz="2400" dirty="0"/>
          </a:p>
        </p:txBody>
      </p:sp>
      <p:pic>
        <p:nvPicPr>
          <p:cNvPr id="3" name="图片 2"/>
          <p:cNvPicPr>
            <a:picLocks noChangeAspect="1"/>
          </p:cNvPicPr>
          <p:nvPr/>
        </p:nvPicPr>
        <p:blipFill>
          <a:blip r:embed="rId8"/>
          <a:stretch>
            <a:fillRect/>
          </a:stretch>
        </p:blipFill>
        <p:spPr>
          <a:xfrm>
            <a:off x="4712241" y="5000380"/>
            <a:ext cx="5517500" cy="1678604"/>
          </a:xfrm>
          <a:prstGeom prst="rect">
            <a:avLst/>
          </a:prstGeom>
        </p:spPr>
      </p:pic>
    </p:spTree>
    <p:custDataLst>
      <p:tags r:id="rId9"/>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zh-CN" altLang="en-US" sz="3200">
                <a:latin typeface="华文楷体" panose="02010600040101010101" charset="-122"/>
                <a:ea typeface="华文楷体" panose="02010600040101010101" charset="-122"/>
                <a:cs typeface="华文楷体" panose="02010600040101010101" charset="-122"/>
              </a:rPr>
              <a:t>6月20日，国家主席习近平向2024世界智能产业博览会致贺信。</a:t>
            </a:r>
            <a:endParaRPr lang="zh-CN" altLang="en-US" sz="3200">
              <a:latin typeface="华文楷体" panose="02010600040101010101" charset="-122"/>
              <a:ea typeface="华文楷体" panose="02010600040101010101" charset="-122"/>
              <a:cs typeface="华文楷体" panose="02010600040101010101" charset="-122"/>
            </a:endParaRPr>
          </a:p>
          <a:p>
            <a:pPr marL="0" indent="0">
              <a:buNone/>
            </a:pPr>
            <a:r>
              <a:rPr lang="zh-CN" altLang="en-US" sz="3200">
                <a:latin typeface="华文楷体" panose="02010600040101010101" charset="-122"/>
                <a:ea typeface="华文楷体" panose="02010600040101010101" charset="-122"/>
                <a:cs typeface="华文楷体" panose="02010600040101010101" charset="-122"/>
              </a:rPr>
              <a:t>习近平指出，</a:t>
            </a:r>
            <a:r>
              <a:rPr lang="zh-CN" altLang="en-US" sz="3200" b="1">
                <a:solidFill>
                  <a:srgbClr val="FF0000"/>
                </a:solidFill>
                <a:latin typeface="华文楷体" panose="02010600040101010101" charset="-122"/>
                <a:ea typeface="华文楷体" panose="02010600040101010101" charset="-122"/>
                <a:cs typeface="华文楷体" panose="02010600040101010101" charset="-122"/>
              </a:rPr>
              <a:t>人工智能是新一轮科技革命和产业变革的重要驱动力量</a:t>
            </a:r>
            <a:r>
              <a:rPr lang="zh-CN" altLang="en-US" sz="3200">
                <a:latin typeface="华文楷体" panose="02010600040101010101" charset="-122"/>
                <a:ea typeface="华文楷体" panose="02010600040101010101" charset="-122"/>
                <a:cs typeface="华文楷体" panose="02010600040101010101" charset="-122"/>
              </a:rPr>
              <a:t>，将对全球经济社会发展和人类文明进步产生深远影响。</a:t>
            </a:r>
            <a:endParaRPr lang="zh-CN" altLang="en-US" sz="3200">
              <a:latin typeface="华文楷体" panose="02010600040101010101" charset="-122"/>
              <a:ea typeface="华文楷体" panose="02010600040101010101" charset="-122"/>
              <a:cs typeface="华文楷体" panose="02010600040101010101" charset="-122"/>
            </a:endParaRPr>
          </a:p>
          <a:p>
            <a:pPr marL="0" indent="0">
              <a:buNone/>
            </a:pPr>
            <a:r>
              <a:rPr lang="zh-CN" altLang="en-US" sz="3200">
                <a:latin typeface="华文楷体" panose="02010600040101010101" charset="-122"/>
                <a:ea typeface="华文楷体" panose="02010600040101010101" charset="-122"/>
                <a:cs typeface="华文楷体" panose="02010600040101010101" charset="-122"/>
              </a:rPr>
              <a:t>中国高度重视人工智能发展，积极推动互联网、大数据、人工智能和实体经济深度融合，培育壮大智能产业，加快发展新质生产力，为高质量发展提供新动能。</a:t>
            </a:r>
            <a:endParaRPr lang="zh-CN" altLang="en-US" sz="3200">
              <a:latin typeface="华文楷体" panose="02010600040101010101" charset="-122"/>
              <a:ea typeface="华文楷体" panose="02010600040101010101" charset="-122"/>
              <a:cs typeface="华文楷体" panose="0201060004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t>AI</a:t>
            </a:r>
            <a:r>
              <a:rPr lang="zh-CN" altLang="en-US" b="1"/>
              <a:t>兵器库</a:t>
            </a:r>
            <a:endParaRPr lang="zh-CN" altLang="en-US" b="1"/>
          </a:p>
        </p:txBody>
      </p:sp>
      <p:pic>
        <p:nvPicPr>
          <p:cNvPr id="4" name="内容占位符 3"/>
          <p:cNvPicPr>
            <a:picLocks noChangeAspect="1"/>
          </p:cNvPicPr>
          <p:nvPr>
            <p:ph idx="1"/>
          </p:nvPr>
        </p:nvPicPr>
        <p:blipFill>
          <a:blip r:embed="rId1"/>
          <a:stretch>
            <a:fillRect/>
          </a:stretch>
        </p:blipFill>
        <p:spPr>
          <a:xfrm>
            <a:off x="2780665" y="1573530"/>
            <a:ext cx="7744460" cy="3948430"/>
          </a:xfrm>
          <a:prstGeom prst="rect">
            <a:avLst/>
          </a:prstGeom>
        </p:spPr>
      </p:pic>
      <p:pic>
        <p:nvPicPr>
          <p:cNvPr id="5" name="图片 4"/>
          <p:cNvPicPr/>
          <p:nvPr/>
        </p:nvPicPr>
        <p:blipFill>
          <a:blip r:embed="rId2"/>
        </p:blipFill>
        <p:spPr>
          <a:xfrm>
            <a:off x="419735" y="2647315"/>
            <a:ext cx="2360930" cy="18014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725170" y="899160"/>
            <a:ext cx="10515600" cy="4351338"/>
          </a:xfrm>
        </p:spPr>
        <p:txBody>
          <a:bodyPr>
            <a:normAutofit lnSpcReduction="10000"/>
          </a:bodyPr>
          <a:p>
            <a:pPr marL="0" indent="0">
              <a:buNone/>
            </a:pPr>
            <a:r>
              <a:rPr b="1"/>
              <a:t>达特茅斯会议之后，这些第一代的人工智能科学家都雄心勃勃。</a:t>
            </a:r>
            <a:endParaRPr b="1"/>
          </a:p>
          <a:p>
            <a:pPr marL="0" indent="0">
              <a:buNone/>
            </a:pPr>
            <a:r>
              <a:rPr b="1"/>
              <a:t>司马贺甚至说：“在1968年之前，计算机就将战胜人类的国际象棋大师。”</a:t>
            </a:r>
            <a:r>
              <a:rPr lang="en-US" altLang="zh-CN" b="1"/>
              <a:t>——</a:t>
            </a:r>
            <a:r>
              <a:rPr lang="zh-CN" altLang="en-US" b="1">
                <a:solidFill>
                  <a:srgbClr val="FF0000"/>
                </a:solidFill>
              </a:rPr>
              <a:t>实际是</a:t>
            </a:r>
            <a:r>
              <a:rPr lang="en-US" altLang="zh-CN" b="1">
                <a:solidFill>
                  <a:srgbClr val="FF0000"/>
                </a:solidFill>
              </a:rPr>
              <a:t>1997</a:t>
            </a:r>
            <a:r>
              <a:rPr lang="zh-CN" altLang="en-US" b="1">
                <a:solidFill>
                  <a:srgbClr val="FF0000"/>
                </a:solidFill>
              </a:rPr>
              <a:t>年</a:t>
            </a:r>
            <a:endParaRPr b="1"/>
          </a:p>
          <a:p>
            <a:pPr marL="0" indent="0">
              <a:buNone/>
            </a:pPr>
            <a:r>
              <a:rPr b="1"/>
              <a:t>“在1985年之前，计算机就能够胜任人类的一切工作。”马文·明斯基也预言，“在1973-1978年，就能够制作出一台具有人类平均智力的计算机。”</a:t>
            </a:r>
            <a:r>
              <a:rPr lang="en-US" altLang="zh-CN" b="1">
                <a:sym typeface="+mn-ea"/>
              </a:rPr>
              <a:t>——</a:t>
            </a:r>
            <a:r>
              <a:rPr lang="zh-CN" altLang="en-US" b="1">
                <a:solidFill>
                  <a:srgbClr val="FF0000"/>
                </a:solidFill>
              </a:rPr>
              <a:t>有进展但遥遥</a:t>
            </a:r>
            <a:r>
              <a:rPr lang="zh-CN" altLang="en-US" b="1">
                <a:solidFill>
                  <a:srgbClr val="FF0000"/>
                </a:solidFill>
                <a:sym typeface="+mn-ea"/>
              </a:rPr>
              <a:t>无期</a:t>
            </a:r>
            <a:endParaRPr b="1"/>
          </a:p>
          <a:p>
            <a:pPr marL="0" indent="0">
              <a:buNone/>
            </a:pPr>
            <a:endParaRPr>
              <a:solidFill>
                <a:srgbClr val="7030A0"/>
              </a:solidFill>
            </a:endParaRPr>
          </a:p>
          <a:p>
            <a:pPr marL="0" indent="0" algn="ctr">
              <a:buNone/>
            </a:pPr>
            <a:r>
              <a:rPr lang="zh-CN" altLang="en-US" sz="4000" b="1">
                <a:solidFill>
                  <a:srgbClr val="C00000"/>
                </a:solidFill>
                <a:latin typeface="华文楷体" panose="02010600040101010101" charset="-122"/>
                <a:ea typeface="华文楷体" panose="02010600040101010101" charset="-122"/>
              </a:rPr>
              <a:t>尽管很多理想都没有按期实现，但终究会实现！</a:t>
            </a:r>
            <a:endParaRPr lang="zh-CN" altLang="en-US" sz="4000" b="1">
              <a:solidFill>
                <a:srgbClr val="C00000"/>
              </a:solidFill>
              <a:latin typeface="华文楷体" panose="02010600040101010101" charset="-122"/>
              <a:ea typeface="华文楷体" panose="02010600040101010101" charset="-122"/>
            </a:endParaRPr>
          </a:p>
          <a:p>
            <a:pPr marL="0" indent="0" algn="r">
              <a:buNone/>
            </a:pPr>
            <a:r>
              <a:rPr lang="en-US" altLang="zh-CN" sz="4000" b="1">
                <a:solidFill>
                  <a:srgbClr val="C00000"/>
                </a:solidFill>
                <a:latin typeface="华文楷体" panose="02010600040101010101" charset="-122"/>
                <a:ea typeface="华文楷体" panose="02010600040101010101" charset="-122"/>
              </a:rPr>
              <a:t>——Nicolas</a:t>
            </a:r>
            <a:endParaRPr lang="en-US" altLang="zh-CN" sz="4000" b="1">
              <a:solidFill>
                <a:srgbClr val="C00000"/>
              </a:solidFill>
              <a:latin typeface="华文楷体" panose="02010600040101010101" charset="-122"/>
              <a:ea typeface="华文楷体" panose="02010600040101010101"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p:nvPr/>
        </p:nvPicPr>
        <p:blipFill>
          <a:blip r:embed="rId1"/>
        </p:blipFill>
        <p:spPr>
          <a:xfrm>
            <a:off x="310515" y="0"/>
            <a:ext cx="995934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812665" y="2012950"/>
            <a:ext cx="6931025" cy="3877310"/>
          </a:xfrm>
        </p:spPr>
        <p:txBody>
          <a:bodyPr/>
          <a:p>
            <a:pPr marL="0" indent="0">
              <a:buNone/>
            </a:pPr>
            <a:r>
              <a:rPr lang="en-US" altLang="zh-CN" sz="3600" b="1">
                <a:latin typeface="华文楷体" panose="02010600040101010101" charset="-122"/>
                <a:ea typeface="华文楷体" panose="02010600040101010101" charset="-122"/>
                <a:cs typeface="华文楷体" panose="02010600040101010101" charset="-122"/>
              </a:rPr>
              <a:t>“</a:t>
            </a:r>
            <a:r>
              <a:rPr lang="zh-CN" altLang="en-US" sz="3600" b="1">
                <a:latin typeface="华文楷体" panose="02010600040101010101" charset="-122"/>
                <a:ea typeface="华文楷体" panose="02010600040101010101" charset="-122"/>
                <a:cs typeface="华文楷体" panose="02010600040101010101" charset="-122"/>
              </a:rPr>
              <a:t>屠牛坦一朝解十二牛，而芒刃不顿者，所排击剥割，皆众理解也</a:t>
            </a:r>
            <a:r>
              <a:rPr lang="en-US" altLang="zh-CN" sz="3600" b="1">
                <a:latin typeface="华文楷体" panose="02010600040101010101" charset="-122"/>
                <a:ea typeface="华文楷体" panose="02010600040101010101" charset="-122"/>
                <a:cs typeface="华文楷体" panose="02010600040101010101" charset="-122"/>
              </a:rPr>
              <a:t>”</a:t>
            </a:r>
            <a:r>
              <a:rPr lang="zh-CN" altLang="en-US" sz="3600" b="1">
                <a:latin typeface="华文楷体" panose="02010600040101010101" charset="-122"/>
                <a:ea typeface="华文楷体" panose="02010600040101010101" charset="-122"/>
                <a:cs typeface="华文楷体" panose="02010600040101010101" charset="-122"/>
              </a:rPr>
              <a:t>。</a:t>
            </a:r>
            <a:endParaRPr lang="zh-CN" altLang="en-US" sz="3600" b="1">
              <a:latin typeface="华文楷体" panose="02010600040101010101" charset="-122"/>
              <a:ea typeface="华文楷体" panose="02010600040101010101" charset="-122"/>
              <a:cs typeface="华文楷体" panose="02010600040101010101" charset="-122"/>
            </a:endParaRPr>
          </a:p>
        </p:txBody>
      </p:sp>
      <p:sp>
        <p:nvSpPr>
          <p:cNvPr id="4" name="文本框 3"/>
          <p:cNvSpPr txBox="1"/>
          <p:nvPr/>
        </p:nvSpPr>
        <p:spPr>
          <a:xfrm>
            <a:off x="6273165" y="3659188"/>
            <a:ext cx="5080000" cy="583565"/>
          </a:xfrm>
          <a:prstGeom prst="rect">
            <a:avLst/>
          </a:prstGeom>
        </p:spPr>
        <p:txBody>
          <a:bodyPr>
            <a:spAutoFit/>
          </a:bodyPr>
          <a:p>
            <a:pPr marL="0" indent="0" algn="r"/>
            <a:r>
              <a:rPr lang="en-US" altLang="zh-CN" sz="3200" b="1" i="0">
                <a:solidFill>
                  <a:schemeClr val="tx1"/>
                </a:solidFill>
                <a:latin typeface="华文楷体" panose="02010600040101010101" charset="-122"/>
                <a:ea typeface="华文楷体" panose="02010600040101010101" charset="-122"/>
                <a:cs typeface="华文楷体" panose="02010600040101010101" charset="-122"/>
              </a:rPr>
              <a:t>——</a:t>
            </a:r>
            <a:r>
              <a:rPr lang="zh-CN" altLang="en-US" sz="3200" b="1" i="0">
                <a:solidFill>
                  <a:schemeClr val="tx1"/>
                </a:solidFill>
                <a:latin typeface="华文楷体" panose="02010600040101010101" charset="-122"/>
                <a:ea typeface="华文楷体" panose="02010600040101010101" charset="-122"/>
                <a:cs typeface="华文楷体" panose="02010600040101010101" charset="-122"/>
              </a:rPr>
              <a:t>贾谊</a:t>
            </a:r>
            <a:r>
              <a:rPr lang="en-US" altLang="zh-CN" sz="3200" b="1" i="0">
                <a:solidFill>
                  <a:schemeClr val="tx1"/>
                </a:solidFill>
                <a:latin typeface="华文楷体" panose="02010600040101010101" charset="-122"/>
                <a:ea typeface="华文楷体" panose="02010600040101010101" charset="-122"/>
                <a:cs typeface="华文楷体" panose="02010600040101010101" charset="-122"/>
              </a:rPr>
              <a:t> 《</a:t>
            </a:r>
            <a:r>
              <a:rPr lang="zh-CN" altLang="en-US" sz="3200" b="1" i="0">
                <a:solidFill>
                  <a:schemeClr val="tx1"/>
                </a:solidFill>
                <a:latin typeface="华文楷体" panose="02010600040101010101" charset="-122"/>
                <a:ea typeface="华文楷体" panose="02010600040101010101" charset="-122"/>
                <a:cs typeface="华文楷体" panose="02010600040101010101" charset="-122"/>
              </a:rPr>
              <a:t>治安策</a:t>
            </a:r>
            <a:r>
              <a:rPr lang="en-US" altLang="zh-CN" sz="3200" b="1" i="0">
                <a:solidFill>
                  <a:schemeClr val="tx1"/>
                </a:solidFill>
                <a:latin typeface="华文楷体" panose="02010600040101010101" charset="-122"/>
                <a:ea typeface="华文楷体" panose="02010600040101010101" charset="-122"/>
                <a:cs typeface="华文楷体" panose="02010600040101010101" charset="-122"/>
              </a:rPr>
              <a:t>》</a:t>
            </a:r>
            <a:endParaRPr lang="en-US" altLang="zh-CN" sz="3200" b="1" i="0">
              <a:solidFill>
                <a:schemeClr val="tx1"/>
              </a:solidFill>
              <a:latin typeface="华文楷体" panose="02010600040101010101" charset="-122"/>
              <a:ea typeface="华文楷体" panose="02010600040101010101" charset="-122"/>
              <a:cs typeface="华文楷体" panose="02010600040101010101" charset="-122"/>
            </a:endParaRPr>
          </a:p>
        </p:txBody>
      </p:sp>
      <p:pic>
        <p:nvPicPr>
          <p:cNvPr id="5" name="图片 4"/>
          <p:cNvPicPr/>
          <p:nvPr/>
        </p:nvPicPr>
        <p:blipFill>
          <a:blip r:embed="rId1"/>
          <a:srcRect r="50667"/>
        </p:blipFill>
        <p:spPr>
          <a:xfrm>
            <a:off x="983615" y="962660"/>
            <a:ext cx="3406140" cy="4309745"/>
          </a:xfrm>
          <a:prstGeom prst="rect">
            <a:avLst/>
          </a:prstGeom>
        </p:spPr>
      </p:pic>
      <p:sp>
        <p:nvSpPr>
          <p:cNvPr id="6" name="文本框 5"/>
          <p:cNvSpPr txBox="1"/>
          <p:nvPr/>
        </p:nvSpPr>
        <p:spPr>
          <a:xfrm>
            <a:off x="983615" y="5455920"/>
            <a:ext cx="3796665" cy="434340"/>
          </a:xfrm>
          <a:prstGeom prst="rect">
            <a:avLst/>
          </a:prstGeom>
        </p:spPr>
        <p:txBody>
          <a:bodyPr>
            <a:noAutofit/>
          </a:bodyPr>
          <a:p>
            <a:pPr marL="0" indent="213360"/>
            <a:r>
              <a:rPr lang="zh-CN" altLang="en-US" sz="1600" b="1" i="0">
                <a:solidFill>
                  <a:srgbClr val="333333"/>
                </a:solidFill>
                <a:latin typeface="Helvetica Neue"/>
                <a:ea typeface="Helvetica Neue"/>
              </a:rPr>
              <a:t>贾谊（公元前</a:t>
            </a:r>
            <a:r>
              <a:rPr lang="en-US" altLang="zh-CN" sz="1600" b="1" i="0">
                <a:solidFill>
                  <a:srgbClr val="333333"/>
                </a:solidFill>
                <a:latin typeface="Helvetica Neue"/>
                <a:ea typeface="Helvetica Neue"/>
              </a:rPr>
              <a:t>200</a:t>
            </a:r>
            <a:r>
              <a:rPr lang="zh-CN" altLang="en-US" sz="1600" b="1" i="0">
                <a:solidFill>
                  <a:srgbClr val="333333"/>
                </a:solidFill>
                <a:latin typeface="Helvetica Neue"/>
                <a:ea typeface="Helvetica Neue"/>
              </a:rPr>
              <a:t>年</a:t>
            </a:r>
            <a:r>
              <a:rPr lang="en-US" altLang="zh-CN" sz="1600" b="1" i="0">
                <a:solidFill>
                  <a:srgbClr val="333333"/>
                </a:solidFill>
                <a:latin typeface="Helvetica Neue"/>
                <a:ea typeface="Helvetica Neue"/>
              </a:rPr>
              <a:t>—</a:t>
            </a:r>
            <a:r>
              <a:rPr lang="zh-CN" altLang="en-US" sz="1600" b="1" i="0">
                <a:solidFill>
                  <a:srgbClr val="333333"/>
                </a:solidFill>
                <a:latin typeface="Helvetica Neue"/>
                <a:ea typeface="Helvetica Neue"/>
              </a:rPr>
              <a:t>公元前</a:t>
            </a:r>
            <a:r>
              <a:rPr lang="en-US" altLang="zh-CN" sz="1600" b="1" i="0">
                <a:solidFill>
                  <a:srgbClr val="333333"/>
                </a:solidFill>
                <a:latin typeface="Helvetica Neue"/>
                <a:ea typeface="Helvetica Neue"/>
              </a:rPr>
              <a:t>168</a:t>
            </a:r>
            <a:r>
              <a:rPr lang="zh-CN" altLang="en-US" sz="1600" b="1" i="0">
                <a:solidFill>
                  <a:srgbClr val="333333"/>
                </a:solidFill>
                <a:latin typeface="Helvetica Neue"/>
                <a:ea typeface="Helvetica Neue"/>
              </a:rPr>
              <a:t>年）</a:t>
            </a:r>
            <a:endParaRPr lang="zh-CN" altLang="en-US" sz="1600" b="1" i="0">
              <a:solidFill>
                <a:srgbClr val="333333"/>
              </a:solidFill>
              <a:latin typeface="Helvetica Neue"/>
              <a:ea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olidFill>
                  <a:schemeClr val="tx1"/>
                </a:solidFill>
              </a:rPr>
              <a:t>0. </a:t>
            </a:r>
            <a:r>
              <a:rPr lang="zh-CN" altLang="en-US" b="1">
                <a:solidFill>
                  <a:schemeClr val="tx1"/>
                </a:solidFill>
              </a:rPr>
              <a:t>楔子</a:t>
            </a:r>
            <a:endParaRPr lang="zh-CN" altLang="en-US" b="1">
              <a:solidFill>
                <a:schemeClr val="tx1"/>
              </a:solidFill>
            </a:endParaRPr>
          </a:p>
        </p:txBody>
      </p:sp>
      <p:sp>
        <p:nvSpPr>
          <p:cNvPr id="3" name="内容占位符 2"/>
          <p:cNvSpPr>
            <a:spLocks noGrp="1"/>
          </p:cNvSpPr>
          <p:nvPr>
            <p:ph idx="1"/>
          </p:nvPr>
        </p:nvSpPr>
        <p:spPr/>
        <p:txBody>
          <a:bodyPr/>
          <a:p>
            <a:r>
              <a:rPr lang="zh-CN" altLang="en-US"/>
              <a:t>作为引领未来的战略性技术，人工智能是新一轮科技革命和产业变革的核心驱动力，是发展新质生产力的重要引擎。</a:t>
            </a:r>
            <a:endParaRPr lang="zh-CN" altLang="en-US"/>
          </a:p>
          <a:p>
            <a:r>
              <a:rPr lang="zh-CN" altLang="en-US"/>
              <a:t>《中国新一代人工智能科技产业发展报告2024》显示，我国立足自主创新，已构建起包括智能芯片、大模型、基础架构和操作系统、工具链、深度学习平台和应用技术在内的人工智能技术体系、产业创新生态和企业联盟。</a:t>
            </a:r>
            <a:endParaRPr lang="zh-CN" altLang="en-US"/>
          </a:p>
        </p:txBody>
      </p:sp>
      <p:pic>
        <p:nvPicPr>
          <p:cNvPr id="4" name="图片 3"/>
          <p:cNvPicPr>
            <a:picLocks noChangeAspect="1"/>
          </p:cNvPicPr>
          <p:nvPr/>
        </p:nvPicPr>
        <p:blipFill>
          <a:blip r:embed="rId1"/>
          <a:stretch>
            <a:fillRect/>
          </a:stretch>
        </p:blipFill>
        <p:spPr>
          <a:xfrm>
            <a:off x="2063750" y="4473575"/>
            <a:ext cx="3237230" cy="2077720"/>
          </a:xfrm>
          <a:prstGeom prst="rect">
            <a:avLst/>
          </a:prstGeom>
        </p:spPr>
      </p:pic>
      <p:pic>
        <p:nvPicPr>
          <p:cNvPr id="5" name="图片 4"/>
          <p:cNvPicPr/>
          <p:nvPr/>
        </p:nvPicPr>
        <p:blipFill>
          <a:blip r:embed="rId2"/>
        </p:blipFill>
        <p:spPr>
          <a:xfrm>
            <a:off x="6092190" y="4473575"/>
            <a:ext cx="3887470" cy="20783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t>0. </a:t>
            </a:r>
            <a:r>
              <a:rPr lang="zh-CN" altLang="en-US" b="1"/>
              <a:t>楔子</a:t>
            </a:r>
            <a:endParaRPr lang="zh-CN" altLang="en-US" b="1"/>
          </a:p>
        </p:txBody>
      </p:sp>
      <p:sp>
        <p:nvSpPr>
          <p:cNvPr id="3" name="内容占位符 2"/>
          <p:cNvSpPr>
            <a:spLocks noGrp="1"/>
          </p:cNvSpPr>
          <p:nvPr>
            <p:ph idx="1"/>
          </p:nvPr>
        </p:nvSpPr>
        <p:spPr>
          <a:xfrm>
            <a:off x="1075690" y="1825625"/>
            <a:ext cx="3550920" cy="4351655"/>
          </a:xfrm>
        </p:spPr>
        <p:txBody>
          <a:bodyPr>
            <a:normAutofit lnSpcReduction="10000"/>
          </a:bodyPr>
          <a:p>
            <a:pPr marL="0" indent="0">
              <a:buNone/>
            </a:pPr>
            <a:r>
              <a:rPr lang="zh-CN" altLang="en-US" sz="3200" b="1">
                <a:solidFill>
                  <a:srgbClr val="FF0000"/>
                </a:solidFill>
              </a:rPr>
              <a:t>三大一缺点：</a:t>
            </a:r>
            <a:endParaRPr lang="zh-CN" altLang="en-US" sz="3200" b="1">
              <a:solidFill>
                <a:srgbClr val="FF0000"/>
              </a:solidFill>
            </a:endParaRPr>
          </a:p>
          <a:p>
            <a:pPr marL="0" indent="0">
              <a:buNone/>
            </a:pPr>
            <a:r>
              <a:rPr lang="zh-CN" altLang="en-US" sz="3200" b="1"/>
              <a:t>强大的生成能力</a:t>
            </a:r>
            <a:endParaRPr lang="zh-CN" altLang="en-US" sz="3200" b="1"/>
          </a:p>
          <a:p>
            <a:pPr marL="0" indent="0">
              <a:buNone/>
            </a:pPr>
            <a:r>
              <a:rPr lang="zh-CN" altLang="en-US" sz="3200" b="1"/>
              <a:t>强大的迁移或者推广能力</a:t>
            </a:r>
            <a:endParaRPr lang="zh-CN" altLang="en-US" sz="3200" b="1"/>
          </a:p>
          <a:p>
            <a:pPr marL="0" indent="0">
              <a:buNone/>
            </a:pPr>
            <a:r>
              <a:rPr lang="zh-CN" altLang="en-US" sz="3200" b="1"/>
              <a:t>强大的交互能力</a:t>
            </a:r>
            <a:endParaRPr lang="zh-CN" altLang="en-US" sz="3200" b="1"/>
          </a:p>
          <a:p>
            <a:pPr marL="0" indent="0">
              <a:buNone/>
            </a:pPr>
            <a:endParaRPr lang="zh-CN" altLang="en-US" sz="3200" b="1"/>
          </a:p>
          <a:p>
            <a:pPr marL="0" indent="0">
              <a:buNone/>
            </a:pPr>
            <a:endParaRPr lang="zh-CN" altLang="en-US" sz="3200" b="1"/>
          </a:p>
          <a:p>
            <a:pPr marL="0" indent="0">
              <a:buNone/>
            </a:pPr>
            <a:r>
              <a:rPr lang="en-US" altLang="zh-CN" sz="3200" b="1">
                <a:solidFill>
                  <a:srgbClr val="FF0000"/>
                </a:solidFill>
              </a:rPr>
              <a:t>        LLM+AI</a:t>
            </a:r>
            <a:endParaRPr lang="en-US" altLang="zh-CN" sz="3200" b="1">
              <a:solidFill>
                <a:srgbClr val="FF0000"/>
              </a:solidFill>
            </a:endParaRPr>
          </a:p>
        </p:txBody>
      </p:sp>
      <p:pic>
        <p:nvPicPr>
          <p:cNvPr id="4" name="图片 3"/>
          <p:cNvPicPr/>
          <p:nvPr/>
        </p:nvPicPr>
        <p:blipFill>
          <a:blip r:embed="rId1"/>
          <a:srcRect l="29145" t="24825" r="3839" b="25981"/>
        </p:blipFill>
        <p:spPr>
          <a:xfrm>
            <a:off x="4626610" y="1362075"/>
            <a:ext cx="6062980" cy="2674620"/>
          </a:xfrm>
          <a:prstGeom prst="rect">
            <a:avLst/>
          </a:prstGeom>
        </p:spPr>
      </p:pic>
      <p:pic>
        <p:nvPicPr>
          <p:cNvPr id="5" name="图片 4"/>
          <p:cNvPicPr/>
          <p:nvPr/>
        </p:nvPicPr>
        <p:blipFill>
          <a:blip r:embed="rId2"/>
          <a:srcRect l="52456" t="32692" r="27060" b="23626"/>
        </p:blipFill>
        <p:spPr>
          <a:xfrm>
            <a:off x="6995795" y="4265930"/>
            <a:ext cx="2411095" cy="23691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t>1.</a:t>
            </a:r>
            <a:r>
              <a:rPr lang="zh-CN" altLang="en-US" b="1"/>
              <a:t>历史的视角</a:t>
            </a:r>
            <a:endParaRPr lang="zh-CN" altLang="en-US" b="1"/>
          </a:p>
        </p:txBody>
      </p:sp>
      <p:sp>
        <p:nvSpPr>
          <p:cNvPr id="3" name="内容占位符 2"/>
          <p:cNvSpPr>
            <a:spLocks noGrp="1"/>
          </p:cNvSpPr>
          <p:nvPr>
            <p:ph idx="1"/>
          </p:nvPr>
        </p:nvSpPr>
        <p:spPr>
          <a:xfrm>
            <a:off x="838200" y="1825625"/>
            <a:ext cx="5115560" cy="4351655"/>
          </a:xfrm>
        </p:spPr>
        <p:txBody>
          <a:bodyPr/>
          <a:p>
            <a:r>
              <a:rPr lang="zh-CN" altLang="en-US"/>
              <a:t>1956年夏季在美国新罕布什尔州汉诺威小镇达特茅斯学院召开的一次研讨会，也称“达特茅斯会议”。</a:t>
            </a:r>
            <a:endParaRPr lang="zh-CN" altLang="en-US"/>
          </a:p>
          <a:p>
            <a:r>
              <a:rPr lang="zh-CN" altLang="en-US"/>
              <a:t>这次会议正式提出“人工智能”（artificial intelligence）的概念，标志着人工智能领域的正式确立。</a:t>
            </a:r>
            <a:endParaRPr lang="zh-CN" altLang="en-US"/>
          </a:p>
          <a:p>
            <a:r>
              <a:rPr lang="zh-CN" altLang="en-US"/>
              <a:t>1956年也通常被称为“人工智能元年”。</a:t>
            </a:r>
            <a:endParaRPr lang="zh-CN" altLang="en-US"/>
          </a:p>
        </p:txBody>
      </p:sp>
      <p:pic>
        <p:nvPicPr>
          <p:cNvPr id="5" name="图片 4"/>
          <p:cNvPicPr/>
          <p:nvPr/>
        </p:nvPicPr>
        <p:blipFill>
          <a:blip r:embed="rId1"/>
          <a:srcRect b="13101"/>
        </p:blipFill>
        <p:spPr>
          <a:xfrm>
            <a:off x="6847840" y="1148080"/>
            <a:ext cx="3771900" cy="2722880"/>
          </a:xfrm>
          <a:prstGeom prst="rect">
            <a:avLst/>
          </a:prstGeom>
        </p:spPr>
      </p:pic>
      <p:pic>
        <p:nvPicPr>
          <p:cNvPr id="6" name="图片 5"/>
          <p:cNvPicPr/>
          <p:nvPr/>
        </p:nvPicPr>
        <p:blipFill>
          <a:blip r:embed="rId2"/>
        </p:blipFill>
        <p:spPr>
          <a:xfrm>
            <a:off x="6295390" y="3688080"/>
            <a:ext cx="4876800" cy="30784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sym typeface="+mn-ea"/>
              </a:rPr>
              <a:t>1.</a:t>
            </a:r>
            <a:r>
              <a:rPr lang="zh-CN" altLang="en-US" b="1">
                <a:sym typeface="+mn-ea"/>
              </a:rPr>
              <a:t>历史的视角</a:t>
            </a:r>
            <a:endParaRPr lang="zh-CN" altLang="en-US"/>
          </a:p>
        </p:txBody>
      </p:sp>
      <p:sp>
        <p:nvSpPr>
          <p:cNvPr id="3" name="内容占位符 2"/>
          <p:cNvSpPr>
            <a:spLocks noGrp="1"/>
          </p:cNvSpPr>
          <p:nvPr>
            <p:ph idx="1"/>
          </p:nvPr>
        </p:nvSpPr>
        <p:spPr>
          <a:xfrm>
            <a:off x="5878830" y="1825625"/>
            <a:ext cx="5898515" cy="4351655"/>
          </a:xfrm>
        </p:spPr>
        <p:txBody>
          <a:bodyPr/>
          <a:p>
            <a:r>
              <a:rPr lang="zh-CN" altLang="en-US"/>
              <a:t>OpenAI首席科学家Ilya Sutskever在接受采访时不断暗示，next token prediction是GPT系列大模型成功的关键</a:t>
            </a:r>
            <a:endParaRPr lang="zh-CN" altLang="en-US"/>
          </a:p>
          <a:p>
            <a:r>
              <a:rPr lang="zh-CN" altLang="en-US"/>
              <a:t>2023年8月，他在伯克利理论计算机科学研究所演讲时才明确透露，GPT的数学依据是</a:t>
            </a:r>
            <a:r>
              <a:rPr lang="zh-CN" altLang="en-US">
                <a:solidFill>
                  <a:srgbClr val="FF0000"/>
                </a:solidFill>
              </a:rPr>
              <a:t>所罗门诺夫</a:t>
            </a:r>
            <a:r>
              <a:rPr lang="zh-CN" altLang="en-US"/>
              <a:t>归纳法（Solomonoff Induction）</a:t>
            </a:r>
            <a:endParaRPr lang="zh-CN" altLang="en-US"/>
          </a:p>
        </p:txBody>
      </p:sp>
      <p:pic>
        <p:nvPicPr>
          <p:cNvPr id="6" name="图片 5"/>
          <p:cNvPicPr/>
          <p:nvPr/>
        </p:nvPicPr>
        <p:blipFill>
          <a:blip r:embed="rId1"/>
        </p:blipFill>
        <p:spPr>
          <a:xfrm>
            <a:off x="695960" y="1923415"/>
            <a:ext cx="5182870" cy="3260725"/>
          </a:xfrm>
          <a:prstGeom prst="rect">
            <a:avLst/>
          </a:prstGeom>
        </p:spPr>
      </p:pic>
      <p:sp>
        <p:nvSpPr>
          <p:cNvPr id="7" name="文本框 6"/>
          <p:cNvSpPr txBox="1"/>
          <p:nvPr/>
        </p:nvSpPr>
        <p:spPr>
          <a:xfrm>
            <a:off x="695325" y="5556885"/>
            <a:ext cx="11155680" cy="1045210"/>
          </a:xfrm>
          <a:prstGeom prst="rect">
            <a:avLst/>
          </a:prstGeom>
        </p:spPr>
        <p:txBody>
          <a:bodyPr wrap="square">
            <a:noAutofit/>
          </a:bodyPr>
          <a:p>
            <a:pPr marL="0" indent="0" algn="l">
              <a:lnSpc>
                <a:spcPts val="1840"/>
              </a:lnSpc>
              <a:spcAft>
                <a:spcPct val="0"/>
              </a:spcAft>
            </a:pPr>
            <a:r>
              <a:rPr lang="en-US" altLang="zh-CN" sz="1600" b="1" i="0">
                <a:solidFill>
                  <a:schemeClr val="tx1"/>
                </a:solidFill>
                <a:latin typeface="Times New Roman" panose="02020603050405020304" pitchFamily="18" charset="0"/>
                <a:ea typeface="-apple-system-font"/>
                <a:cs typeface="Times New Roman" panose="02020603050405020304" pitchFamily="18" charset="0"/>
              </a:rPr>
              <a:t>1.Solomonoff, R.J. (1964), “A Formal Theory of Inductive Inference,” Information and Control, Part I: Vol 7, No. 1, pp. 1–22, March.</a:t>
            </a:r>
            <a:endParaRPr lang="en-US" altLang="zh-CN" sz="1600" b="1" i="0">
              <a:solidFill>
                <a:schemeClr val="tx1"/>
              </a:solidFill>
              <a:latin typeface="Times New Roman" panose="02020603050405020304" pitchFamily="18" charset="0"/>
              <a:ea typeface="-apple-system-font"/>
              <a:cs typeface="Times New Roman" panose="02020603050405020304" pitchFamily="18" charset="0"/>
            </a:endParaRPr>
          </a:p>
          <a:p>
            <a:pPr marL="0" indent="0" algn="l">
              <a:lnSpc>
                <a:spcPts val="1840"/>
              </a:lnSpc>
              <a:spcAft>
                <a:spcPct val="0"/>
              </a:spcAft>
            </a:pPr>
            <a:r>
              <a:rPr lang="en-US" altLang="zh-CN" sz="1600" b="1" i="0">
                <a:solidFill>
                  <a:schemeClr val="tx1"/>
                </a:solidFill>
                <a:latin typeface="Times New Roman" panose="02020603050405020304" pitchFamily="18" charset="0"/>
                <a:ea typeface="-apple-system-font"/>
                <a:cs typeface="Times New Roman" panose="02020603050405020304" pitchFamily="18" charset="0"/>
              </a:rPr>
              <a:t>2..Solomonoff, R.J. (1964), “A Formal Theory of Inductive Inference,” Information and Control, Part II: Vol 7, No. 2, pp. 224–254, June.</a:t>
            </a:r>
            <a:endParaRPr lang="en-US" altLang="zh-CN" sz="1600" b="1" i="0">
              <a:solidFill>
                <a:schemeClr val="tx1"/>
              </a:solidFill>
              <a:latin typeface="Times New Roman" panose="02020603050405020304" pitchFamily="18" charset="0"/>
              <a:ea typeface="-apple-system-font"/>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t>1.</a:t>
            </a:r>
            <a:r>
              <a:rPr lang="zh-CN" altLang="en-US" b="1"/>
              <a:t>历史的视角</a:t>
            </a:r>
            <a:endParaRPr lang="zh-CN" altLang="en-US" b="1"/>
          </a:p>
        </p:txBody>
      </p:sp>
      <p:sp>
        <p:nvSpPr>
          <p:cNvPr id="3" name="内容占位符 2"/>
          <p:cNvSpPr>
            <a:spLocks noGrp="1"/>
          </p:cNvSpPr>
          <p:nvPr>
            <p:ph idx="1"/>
          </p:nvPr>
        </p:nvSpPr>
        <p:spPr/>
        <p:txBody>
          <a:bodyPr>
            <a:normAutofit fontScale="80000"/>
          </a:bodyPr>
          <a:p>
            <a:pPr marL="0" indent="0">
              <a:buNone/>
            </a:pPr>
            <a:r>
              <a:rPr lang="zh-CN" altLang="en-US"/>
              <a:t>麦卡锡在讨论了这样一个问题：假设知道一个图灵机的输出，如何猜到其输入。更严谨地：给定一个递归函数（即一个图灵机）fm及其输出r（fm(n)=r），如何找到一个“有效”的逆函数g(m, r) 使得 fm(g(m, r)) = r，这里m是图灵机的序号。这个问题就是通过观察一个黑盒子（图灵机）的输出，力图猜出黑盒子的内部构造。</a:t>
            </a:r>
            <a:endParaRPr lang="zh-CN" altLang="en-US"/>
          </a:p>
          <a:p>
            <a:pPr marL="0" indent="0">
              <a:buNone/>
            </a:pPr>
            <a:r>
              <a:rPr lang="zh-CN" altLang="en-US"/>
              <a:t>达特茅斯会议期间，</a:t>
            </a:r>
            <a:r>
              <a:rPr lang="zh-CN" altLang="en-US" b="1"/>
              <a:t>麦卡锡和所罗门诺夫有了更多的机会进行长时间讨论。所罗门诺夫认为麦卡锡的问题可以转化成：“给定一个序列的初始段，求这个序列的后续”。通过已知的初始段，建模，以模型来预测后续序列。</a:t>
            </a:r>
            <a:r>
              <a:rPr lang="zh-CN" altLang="en-US"/>
              <a:t>麦卡锡一开始并没有意识到这个思路的重要性，反问了一句：这不就是外插吗？当时在场的人都被麦卡锡的反问卡住了。第二天麦卡锡反应过来，他说所罗门诺夫的问题通俗地说，就是：“假设我们发现一座老房子里有一个计算机正在打印你说的序列，并且已经接近序列的末尾，马上就要打印下一个字符，你敢打赌它会打印正确的字符吗？” 麦卡锡和所罗门诺夫所谓“sequence continuation”，“next word”或者“next symbol”，</a:t>
            </a:r>
            <a:r>
              <a:rPr lang="zh-CN" altLang="en-US" b="1"/>
              <a:t>用今天的话说就是 “next token”。</a:t>
            </a:r>
            <a:endParaRPr lang="zh-CN" altLang="en-US"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t>1.</a:t>
            </a:r>
            <a:r>
              <a:rPr lang="zh-CN" altLang="en-US" b="1"/>
              <a:t>历史的视角</a:t>
            </a:r>
            <a:endParaRPr lang="zh-CN" altLang="en-US" b="1"/>
          </a:p>
        </p:txBody>
      </p:sp>
      <p:sp>
        <p:nvSpPr>
          <p:cNvPr id="3" name="内容占位符 2"/>
          <p:cNvSpPr>
            <a:spLocks noGrp="1"/>
          </p:cNvSpPr>
          <p:nvPr>
            <p:ph idx="1"/>
          </p:nvPr>
        </p:nvSpPr>
        <p:spPr>
          <a:xfrm>
            <a:off x="5509895" y="1825625"/>
            <a:ext cx="6039485" cy="4351655"/>
          </a:xfrm>
        </p:spPr>
        <p:txBody>
          <a:bodyPr>
            <a:noAutofit/>
          </a:bodyPr>
          <a:p>
            <a:r>
              <a:rPr lang="zh-CN" altLang="en-US" sz="1800"/>
              <a:t>认为知识的基本元素是符号，最原始的符号就是物理客体。</a:t>
            </a:r>
            <a:endParaRPr lang="zh-CN" altLang="en-US" sz="1800"/>
          </a:p>
          <a:p>
            <a:r>
              <a:rPr lang="zh-CN" altLang="en-US" sz="1800"/>
              <a:t>智能的基础依赖于知识和经验。</a:t>
            </a:r>
            <a:endParaRPr lang="zh-CN" altLang="en-US" sz="1800"/>
          </a:p>
          <a:p>
            <a:r>
              <a:rPr lang="zh-CN" altLang="en-US" sz="1800"/>
              <a:t>把人脑看成一个实现信息处理目的的物理符号系统来表现智能行为，这也成为传统人工智能的理论基础。</a:t>
            </a:r>
            <a:endParaRPr lang="zh-CN" altLang="en-US" sz="1800"/>
          </a:p>
          <a:p>
            <a:r>
              <a:rPr lang="zh-CN" altLang="en-US" sz="1800"/>
              <a:t>如果一个系统能够通过执行某种过程而改进它的性能，这就是学习。</a:t>
            </a:r>
            <a:endParaRPr lang="zh-CN" altLang="en-US" sz="1800"/>
          </a:p>
          <a:p>
            <a:r>
              <a:rPr lang="zh-CN" altLang="en-US" sz="1800"/>
              <a:t>发了人工智能的一系列实际产品，包括通用问题求解器（General Problem Solver）</a:t>
            </a:r>
            <a:endParaRPr lang="zh-CN" altLang="en-US" sz="1800"/>
          </a:p>
          <a:p>
            <a:r>
              <a:rPr lang="zh-CN" altLang="en-US" sz="1800"/>
              <a:t>他的学生纽厄尔在一个圣诞节假期共同发明的，通过问题分解和代入的方式来实现机器对数学定理的证明，是数学机械化进程中的重要成果。</a:t>
            </a:r>
            <a:r>
              <a:rPr lang="zh-CN" altLang="en-US" sz="1800">
                <a:solidFill>
                  <a:srgbClr val="FF0000"/>
                </a:solidFill>
              </a:rPr>
              <a:t>通用问题求解器则利用“手段-目的”式的分析方法进行启发式搜索</a:t>
            </a:r>
            <a:r>
              <a:rPr lang="zh-CN" altLang="en-US" sz="1800"/>
              <a:t>，通过类比对问题进行聚类，进而提出解决方案。</a:t>
            </a:r>
            <a:endParaRPr lang="zh-CN" altLang="en-US" sz="1800"/>
          </a:p>
          <a:p>
            <a:pPr marL="0" indent="0">
              <a:buNone/>
            </a:pPr>
            <a:endParaRPr lang="zh-CN" altLang="en-US" sz="1800"/>
          </a:p>
        </p:txBody>
      </p:sp>
      <p:pic>
        <p:nvPicPr>
          <p:cNvPr id="4" name="图片 3"/>
          <p:cNvPicPr/>
          <p:nvPr/>
        </p:nvPicPr>
        <p:blipFill>
          <a:blip r:embed="rId1"/>
          <a:srcRect b="9789"/>
        </p:blipFill>
        <p:spPr>
          <a:xfrm>
            <a:off x="1163955" y="2368550"/>
            <a:ext cx="4225290" cy="2726055"/>
          </a:xfrm>
          <a:prstGeom prst="rect">
            <a:avLst/>
          </a:prstGeom>
        </p:spPr>
      </p:pic>
      <p:sp>
        <p:nvSpPr>
          <p:cNvPr id="5" name="文本框 4"/>
          <p:cNvSpPr txBox="1"/>
          <p:nvPr/>
        </p:nvSpPr>
        <p:spPr>
          <a:xfrm>
            <a:off x="736600" y="5289868"/>
            <a:ext cx="5080000" cy="337185"/>
          </a:xfrm>
          <a:prstGeom prst="rect">
            <a:avLst/>
          </a:prstGeom>
        </p:spPr>
        <p:txBody>
          <a:bodyPr>
            <a:spAutoFit/>
          </a:bodyPr>
          <a:p>
            <a:pPr marL="0" indent="0"/>
            <a:r>
              <a:rPr lang="zh-CN" altLang="en-US" sz="1600" b="1" i="0">
                <a:solidFill>
                  <a:srgbClr val="000000"/>
                </a:solidFill>
                <a:latin typeface="Arial" panose="020B0604020202020204"/>
                <a:ea typeface="Arial" panose="020B0604020202020204"/>
              </a:rPr>
              <a:t>司马贺（</a:t>
            </a:r>
            <a:r>
              <a:rPr lang="en-US" altLang="zh-CN" sz="1600" b="1" i="0">
                <a:solidFill>
                  <a:srgbClr val="000000"/>
                </a:solidFill>
                <a:latin typeface="Arial" panose="020B0604020202020204"/>
                <a:ea typeface="Arial" panose="020B0604020202020204"/>
              </a:rPr>
              <a:t>Herbert Alexander Simon</a:t>
            </a:r>
            <a:r>
              <a:rPr lang="zh-CN" altLang="en-US" sz="1600" b="1" i="0">
                <a:solidFill>
                  <a:srgbClr val="000000"/>
                </a:solidFill>
                <a:latin typeface="Arial" panose="020B0604020202020204"/>
                <a:ea typeface="宋体" panose="02010600030101010101" pitchFamily="2" charset="-122"/>
              </a:rPr>
              <a:t>，</a:t>
            </a:r>
            <a:r>
              <a:rPr lang="en-US" altLang="zh-CN" sz="1600" b="1" i="0">
                <a:solidFill>
                  <a:srgbClr val="000000"/>
                </a:solidFill>
                <a:latin typeface="Arial" panose="020B0604020202020204"/>
                <a:ea typeface="宋体" panose="02010600030101010101" pitchFamily="2" charset="-122"/>
              </a:rPr>
              <a:t>1916-2001</a:t>
            </a:r>
            <a:r>
              <a:rPr lang="zh-CN" altLang="en-US" sz="1600" b="1" i="0">
                <a:solidFill>
                  <a:srgbClr val="000000"/>
                </a:solidFill>
                <a:latin typeface="Arial" panose="020B0604020202020204"/>
                <a:ea typeface="宋体" panose="02010600030101010101" pitchFamily="2" charset="-122"/>
              </a:rPr>
              <a:t>）</a:t>
            </a:r>
            <a:endParaRPr lang="zh-CN" altLang="en-US" sz="1600" b="1" i="0">
              <a:solidFill>
                <a:srgbClr val="000000"/>
              </a:solidFill>
              <a:latin typeface="Arial" panose="020B0604020202020204"/>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commondata" val="eyJoZGlkIjoiMmZjOGM2ZDNhMTlhODM1NWQyZjkxZDk5ODAyMDQzZDM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3808</Words>
  <Application>WPS 演示</Application>
  <PresentationFormat>宽屏</PresentationFormat>
  <Paragraphs>157</Paragraphs>
  <Slides>24</Slides>
  <Notes>1</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24</vt:i4>
      </vt:variant>
    </vt:vector>
  </HeadingPairs>
  <TitlesOfParts>
    <vt:vector size="44" baseType="lpstr">
      <vt:lpstr>Arial</vt:lpstr>
      <vt:lpstr>宋体</vt:lpstr>
      <vt:lpstr>Wingdings</vt:lpstr>
      <vt:lpstr>Wingdings</vt:lpstr>
      <vt:lpstr>微软雅黑</vt:lpstr>
      <vt:lpstr>华文楷体</vt:lpstr>
      <vt:lpstr>Helvetica Neue</vt:lpstr>
      <vt:lpstr>Times New Roman</vt:lpstr>
      <vt:lpstr>-apple-system-font</vt:lpstr>
      <vt:lpstr>Segoe Print</vt:lpstr>
      <vt:lpstr>Arial</vt:lpstr>
      <vt:lpstr>Arial Unicode MS</vt:lpstr>
      <vt:lpstr>等线 Light</vt:lpstr>
      <vt:lpstr>等线</vt:lpstr>
      <vt:lpstr>Helvetica Neue</vt:lpstr>
      <vt:lpstr>黑体</vt:lpstr>
      <vt:lpstr>Calibri</vt:lpstr>
      <vt:lpstr>金山云技术体</vt:lpstr>
      <vt:lpstr>Office 主题​​</vt:lpstr>
      <vt:lpstr>1_Office 主题​​</vt:lpstr>
      <vt:lpstr>经典人工智能方法之约束推理与智能规划 ——AIGC时代仍需磨砺的AI芒刃</vt:lpstr>
      <vt:lpstr>提纲</vt:lpstr>
      <vt:lpstr>PowerPoint 演示文稿</vt:lpstr>
      <vt:lpstr>0. 楔子</vt:lpstr>
      <vt:lpstr>0. 楔子</vt:lpstr>
      <vt:lpstr>1.历史的视角</vt:lpstr>
      <vt:lpstr>1.历史的视角</vt:lpstr>
      <vt:lpstr>1.历史的视角</vt:lpstr>
      <vt:lpstr>1.历史的视角</vt:lpstr>
      <vt:lpstr>1.历史的视角</vt:lpstr>
      <vt:lpstr>1.历史的视角</vt:lpstr>
      <vt:lpstr>2.研究现状与探索</vt:lpstr>
      <vt:lpstr>2.研究现状与探索</vt:lpstr>
      <vt:lpstr>2.研究现状与探索</vt:lpstr>
      <vt:lpstr>PowerPoint 演示文稿</vt:lpstr>
      <vt:lpstr>PowerPoint 演示文稿</vt:lpstr>
      <vt:lpstr>PowerPoint 演示文稿</vt:lpstr>
      <vt:lpstr>PowerPoint 演示文稿</vt:lpstr>
      <vt:lpstr>PowerPoint 演示文稿</vt:lpstr>
      <vt:lpstr>4.领域应用</vt:lpstr>
      <vt:lpstr>PowerPoint 演示文稿</vt:lpstr>
      <vt:lpstr>AI兵器库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基于学习推理的约束求解理论及应用研究</dc:title>
  <dc:creator>zouyue</dc:creator>
  <cp:lastModifiedBy>张永刚</cp:lastModifiedBy>
  <cp:revision>56</cp:revision>
  <dcterms:created xsi:type="dcterms:W3CDTF">2023-02-23T02:48:00Z</dcterms:created>
  <dcterms:modified xsi:type="dcterms:W3CDTF">2024-09-12T09:52:20Z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E8D192454F3142B38DF7417BB69EB3B4_13</vt:lpwstr>
  </property>
  <property fmtid="{D5CDD505-2E9C-101B-9397-08002B2CF9AE}" pid="3" name="KSOProductBuildVer">
    <vt:lpwstr>2052-12.1.0.18276</vt:lpwstr>
  </property>
</Properties>
</file>